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notesSlides/notesSlide26.xml" ContentType="application/vnd.openxmlformats-officedocument.presentationml.notesSlide+xml"/>
  <Override PartName="/ppt/charts/chart6.xml" ContentType="application/vnd.openxmlformats-officedocument.drawingml.chart+xml"/>
  <Override PartName="/ppt/notesSlides/notesSlide27.xml" ContentType="application/vnd.openxmlformats-officedocument.presentationml.notesSlide+xml"/>
  <Override PartName="/ppt/charts/chart7.xml" ContentType="application/vnd.openxmlformats-officedocument.drawingml.chart+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charts/chart15.xml" ContentType="application/vnd.openxmlformats-officedocument.drawingml.chart+xml"/>
  <Override PartName="/ppt/notesSlides/notesSlide36.xml" ContentType="application/vnd.openxmlformats-officedocument.presentationml.notesSlide+xml"/>
  <Override PartName="/ppt/charts/chart16.xml" ContentType="application/vnd.openxmlformats-officedocument.drawingml.chart+xml"/>
  <Override PartName="/ppt/notesSlides/notesSlide37.xml" ContentType="application/vnd.openxmlformats-officedocument.presentationml.notesSlide+xml"/>
  <Override PartName="/ppt/charts/chart17.xml" ContentType="application/vnd.openxmlformats-officedocument.drawingml.chart+xml"/>
  <Override PartName="/ppt/notesSlides/notesSlide38.xml" ContentType="application/vnd.openxmlformats-officedocument.presentationml.notesSlide+xml"/>
  <Override PartName="/ppt/charts/chart18.xml" ContentType="application/vnd.openxmlformats-officedocument.drawingml.chart+xml"/>
  <Override PartName="/ppt/notesSlides/notesSlide3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40.xml" ContentType="application/vnd.openxmlformats-officedocument.presentationml.notesSlide+xml"/>
  <Override PartName="/ppt/charts/chart21.xml" ContentType="application/vnd.openxmlformats-officedocument.drawingml.chart+xml"/>
  <Override PartName="/ppt/notesSlides/notesSlide41.xml" ContentType="application/vnd.openxmlformats-officedocument.presentationml.notesSlide+xml"/>
  <Override PartName="/ppt/charts/chart22.xml" ContentType="application/vnd.openxmlformats-officedocument.drawingml.chart+xml"/>
  <Override PartName="/ppt/notesSlides/notesSlide4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43.xml" ContentType="application/vnd.openxmlformats-officedocument.presentationml.notesSlide+xml"/>
  <Override PartName="/ppt/charts/chart25.xml" ContentType="application/vnd.openxmlformats-officedocument.drawingml.chart+xml"/>
  <Override PartName="/ppt/charts/style2.xml" ContentType="application/vnd.ms-office.chartstyle+xml"/>
  <Override PartName="/ppt/charts/colors2.xml" ContentType="application/vnd.ms-office.chartcolorstyle+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4.xml" ContentType="application/vnd.openxmlformats-officedocument.presentationml.notesSlide+xml"/>
  <Override PartName="/ppt/charts/chart27.xml" ContentType="application/vnd.openxmlformats-officedocument.drawingml.chart+xml"/>
  <Override PartName="/ppt/notesSlides/notesSlide45.xml" ContentType="application/vnd.openxmlformats-officedocument.presentationml.notesSlide+xml"/>
  <Override PartName="/ppt/charts/chart28.xml" ContentType="application/vnd.openxmlformats-officedocument.drawingml.chart+xml"/>
  <Override PartName="/ppt/notesSlides/notesSlide46.xml" ContentType="application/vnd.openxmlformats-officedocument.presentationml.notesSlide+xml"/>
  <Override PartName="/ppt/charts/chart29.xml" ContentType="application/vnd.openxmlformats-officedocument.drawingml.chart+xml"/>
  <Override PartName="/ppt/notesSlides/notesSlide4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57" r:id="rId3"/>
    <p:sldId id="388" r:id="rId4"/>
    <p:sldId id="308" r:id="rId5"/>
    <p:sldId id="261" r:id="rId6"/>
    <p:sldId id="262" r:id="rId7"/>
    <p:sldId id="372" r:id="rId8"/>
    <p:sldId id="358" r:id="rId9"/>
    <p:sldId id="266" r:id="rId10"/>
    <p:sldId id="279" r:id="rId11"/>
    <p:sldId id="391" r:id="rId12"/>
    <p:sldId id="390" r:id="rId13"/>
    <p:sldId id="392" r:id="rId14"/>
    <p:sldId id="275" r:id="rId15"/>
    <p:sldId id="376" r:id="rId16"/>
    <p:sldId id="309" r:id="rId17"/>
    <p:sldId id="374" r:id="rId18"/>
    <p:sldId id="269" r:id="rId19"/>
    <p:sldId id="375" r:id="rId20"/>
    <p:sldId id="274" r:id="rId21"/>
    <p:sldId id="281" r:id="rId22"/>
    <p:sldId id="280" r:id="rId23"/>
    <p:sldId id="283" r:id="rId24"/>
    <p:sldId id="381" r:id="rId25"/>
    <p:sldId id="382" r:id="rId26"/>
    <p:sldId id="285" r:id="rId27"/>
    <p:sldId id="286" r:id="rId28"/>
    <p:sldId id="287" r:id="rId29"/>
    <p:sldId id="288" r:id="rId30"/>
    <p:sldId id="289" r:id="rId31"/>
    <p:sldId id="290" r:id="rId32"/>
    <p:sldId id="292" r:id="rId33"/>
    <p:sldId id="293" r:id="rId34"/>
    <p:sldId id="294" r:id="rId35"/>
    <p:sldId id="295" r:id="rId36"/>
    <p:sldId id="296" r:id="rId37"/>
    <p:sldId id="297" r:id="rId38"/>
    <p:sldId id="298" r:id="rId39"/>
    <p:sldId id="299" r:id="rId40"/>
    <p:sldId id="301" r:id="rId41"/>
    <p:sldId id="302" r:id="rId42"/>
    <p:sldId id="303" r:id="rId43"/>
    <p:sldId id="304" r:id="rId44"/>
    <p:sldId id="305" r:id="rId45"/>
    <p:sldId id="386" r:id="rId46"/>
    <p:sldId id="306" r:id="rId47"/>
    <p:sldId id="307" r:id="rId48"/>
    <p:sldId id="385" r:id="rId49"/>
    <p:sldId id="384" r:id="rId50"/>
    <p:sldId id="270" r:id="rId51"/>
    <p:sldId id="272" r:id="rId52"/>
    <p:sldId id="39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64154B-4D52-18F2-433C-F4F236210B13}" name="Candace Walsh" initials="CW" userId="S::cwalsh@marketdecisions.com::3b654986-3b7f-4d06-83b0-3ee07a404b9d" providerId="AD"/>
  <p188:author id="{D4A6E16F-25CA-BD8F-2167-72B31D3BD054}" name="Mark Noyes" initials="MN" userId="S::mnoyes@marketdecisions.com::6fae3f0c-57c9-4fc0-9b6f-4cb153c40693" providerId="AD"/>
  <p188:author id="{ED5860E2-51B7-BAFA-0AC4-4C71604E792A}" name="Krista Wohl" initials="KW" userId="S::kwohl@marketdecisions.com::e52d5a91-df48-40e5-a60a-3126260a6e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0" autoAdjust="0"/>
    <p:restoredTop sz="71093" autoAdjust="0"/>
  </p:normalViewPr>
  <p:slideViewPr>
    <p:cSldViewPr snapToGrid="0">
      <p:cViewPr varScale="1">
        <p:scale>
          <a:sx n="77" d="100"/>
          <a:sy n="77" d="100"/>
        </p:scale>
        <p:origin x="12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Somerset%20County%20Indicator%20Charts%2011.3.2021.xlsx" TargetMode="External"/><Relationship Id="rId2" Type="http://schemas.microsoft.com/office/2011/relationships/chartColorStyle" Target="colors2.xml"/><Relationship Id="rId1" Type="http://schemas.microsoft.com/office/2011/relationships/chartStyle" Target="style2.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Somerset%20County%20Indicator%20Charts%2011.3.2021.xlsx" TargetMode="External"/><Relationship Id="rId2" Type="http://schemas.microsoft.com/office/2011/relationships/chartColorStyle" Target="colors3.xml"/><Relationship Id="rId1" Type="http://schemas.microsoft.com/office/2011/relationships/chartStyle" Target="style3.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Chronic lower respiratory disease deaths per 100,000 population</a:t>
            </a:r>
          </a:p>
        </c:rich>
      </c:tx>
      <c:overlay val="0"/>
    </c:title>
    <c:autoTitleDeleted val="0"/>
    <c:plotArea>
      <c:layout/>
      <c:barChart>
        <c:barDir val="col"/>
        <c:grouping val="clustered"/>
        <c:varyColors val="0"/>
        <c:ser>
          <c:idx val="0"/>
          <c:order val="0"/>
          <c:tx>
            <c:strRef>
              <c:f>'Indicator Tables'!$H$18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84E-4C46-8B23-9A16B5BF135F}"/>
              </c:ext>
            </c:extLst>
          </c:dPt>
          <c:dPt>
            <c:idx val="1"/>
            <c:invertIfNegative val="0"/>
            <c:bubble3D val="0"/>
            <c:spPr>
              <a:solidFill>
                <a:srgbClr val="3D6E6F"/>
              </a:solidFill>
            </c:spPr>
            <c:extLst>
              <c:ext xmlns:c16="http://schemas.microsoft.com/office/drawing/2014/chart" uri="{C3380CC4-5D6E-409C-BE32-E72D297353CC}">
                <c16:uniqueId val="{00000003-084E-4C46-8B23-9A16B5BF135F}"/>
              </c:ext>
            </c:extLst>
          </c:dPt>
          <c:dPt>
            <c:idx val="2"/>
            <c:invertIfNegative val="0"/>
            <c:bubble3D val="0"/>
            <c:spPr>
              <a:solidFill>
                <a:srgbClr val="A2ADB1"/>
              </a:solidFill>
            </c:spPr>
            <c:extLst>
              <c:ext xmlns:c16="http://schemas.microsoft.com/office/drawing/2014/chart" uri="{C3380CC4-5D6E-409C-BE32-E72D297353CC}">
                <c16:uniqueId val="{00000005-084E-4C46-8B23-9A16B5BF135F}"/>
              </c:ext>
            </c:extLst>
          </c:dPt>
          <c:dPt>
            <c:idx val="3"/>
            <c:invertIfNegative val="0"/>
            <c:bubble3D val="0"/>
            <c:spPr>
              <a:solidFill>
                <a:srgbClr val="A2ADB1"/>
              </a:solidFill>
            </c:spPr>
            <c:extLst>
              <c:ext xmlns:c16="http://schemas.microsoft.com/office/drawing/2014/chart" uri="{C3380CC4-5D6E-409C-BE32-E72D297353CC}">
                <c16:uniqueId val="{00000007-084E-4C46-8B23-9A16B5BF135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Tables'!$M$18:$P$18</c:f>
              <c:strCache>
                <c:ptCount val="4"/>
                <c:pt idx="0">
                  <c:v>2007-2011
Somerset County</c:v>
                </c:pt>
                <c:pt idx="1">
                  <c:v>2015-2019
Somerset County</c:v>
                </c:pt>
                <c:pt idx="2">
                  <c:v>2015-2019
Maine</c:v>
                </c:pt>
                <c:pt idx="3">
                  <c:v>2019
U.S.</c:v>
                </c:pt>
              </c:strCache>
            </c:strRef>
          </c:cat>
          <c:val>
            <c:numRef>
              <c:f>'Indicator Tables'!$I$18:$L$18</c:f>
              <c:numCache>
                <c:formatCode>General</c:formatCode>
                <c:ptCount val="4"/>
                <c:pt idx="0">
                  <c:v>60.5</c:v>
                </c:pt>
                <c:pt idx="1">
                  <c:v>72.400000000000006</c:v>
                </c:pt>
                <c:pt idx="2">
                  <c:v>48.6</c:v>
                </c:pt>
                <c:pt idx="3">
                  <c:v>38.200000000000003</c:v>
                </c:pt>
              </c:numCache>
            </c:numRef>
          </c:val>
          <c:extLst>
            <c:ext xmlns:c16="http://schemas.microsoft.com/office/drawing/2014/chart" uri="{C3380CC4-5D6E-409C-BE32-E72D297353CC}">
              <c16:uniqueId val="{00000008-084E-4C46-8B23-9A16B5BF135F}"/>
            </c:ext>
          </c:extLst>
        </c:ser>
        <c:dLbls>
          <c:dLblPos val="outEnd"/>
          <c:showLegendKey val="0"/>
          <c:showVal val="1"/>
          <c:showCatName val="0"/>
          <c:showSerName val="0"/>
          <c:showPercent val="0"/>
          <c:showBubbleSize val="0"/>
        </c:dLbls>
        <c:gapWidth val="150"/>
        <c:axId val="1056943359"/>
        <c:axId val="1056941279"/>
      </c:barChart>
      <c:catAx>
        <c:axId val="1056943359"/>
        <c:scaling>
          <c:orientation val="minMax"/>
        </c:scaling>
        <c:delete val="0"/>
        <c:axPos val="b"/>
        <c:numFmt formatCode="General" sourceLinked="1"/>
        <c:majorTickMark val="out"/>
        <c:minorTickMark val="none"/>
        <c:tickLblPos val="nextTo"/>
        <c:crossAx val="1056941279"/>
        <c:crosses val="autoZero"/>
        <c:auto val="1"/>
        <c:lblAlgn val="ctr"/>
        <c:lblOffset val="100"/>
        <c:noMultiLvlLbl val="0"/>
      </c:catAx>
      <c:valAx>
        <c:axId val="1056941279"/>
        <c:scaling>
          <c:orientation val="minMax"/>
        </c:scaling>
        <c:delete val="1"/>
        <c:axPos val="l"/>
        <c:numFmt formatCode="General" sourceLinked="1"/>
        <c:majorTickMark val="out"/>
        <c:minorTickMark val="none"/>
        <c:tickLblPos val="nextTo"/>
        <c:crossAx val="105694335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overlay val="0"/>
    </c:title>
    <c:autoTitleDeleted val="0"/>
    <c:plotArea>
      <c:layout/>
      <c:barChart>
        <c:barDir val="col"/>
        <c:grouping val="clustered"/>
        <c:varyColors val="0"/>
        <c:ser>
          <c:idx val="0"/>
          <c:order val="0"/>
          <c:tx>
            <c:strRef>
              <c:f>'Indicator Tables'!$H$20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7C6-4BF4-A850-1FEFEF17985F}"/>
              </c:ext>
            </c:extLst>
          </c:dPt>
          <c:dPt>
            <c:idx val="1"/>
            <c:invertIfNegative val="0"/>
            <c:bubble3D val="0"/>
            <c:spPr>
              <a:solidFill>
                <a:srgbClr val="3D6E6F"/>
              </a:solidFill>
            </c:spPr>
            <c:extLst>
              <c:ext xmlns:c16="http://schemas.microsoft.com/office/drawing/2014/chart" uri="{C3380CC4-5D6E-409C-BE32-E72D297353CC}">
                <c16:uniqueId val="{00000003-77C6-4BF4-A850-1FEFEF17985F}"/>
              </c:ext>
            </c:extLst>
          </c:dPt>
          <c:dPt>
            <c:idx val="2"/>
            <c:invertIfNegative val="0"/>
            <c:bubble3D val="0"/>
            <c:spPr>
              <a:solidFill>
                <a:srgbClr val="A2ADB1"/>
              </a:solidFill>
            </c:spPr>
            <c:extLst>
              <c:ext xmlns:c16="http://schemas.microsoft.com/office/drawing/2014/chart" uri="{C3380CC4-5D6E-409C-BE32-E72D297353CC}">
                <c16:uniqueId val="{00000005-77C6-4BF4-A850-1FEFEF17985F}"/>
              </c:ext>
            </c:extLst>
          </c:dPt>
          <c:dPt>
            <c:idx val="3"/>
            <c:invertIfNegative val="0"/>
            <c:bubble3D val="0"/>
            <c:spPr>
              <a:solidFill>
                <a:srgbClr val="A2ADB1"/>
              </a:solidFill>
            </c:spPr>
            <c:extLst>
              <c:ext xmlns:c16="http://schemas.microsoft.com/office/drawing/2014/chart" uri="{C3380CC4-5D6E-409C-BE32-E72D297353CC}">
                <c16:uniqueId val="{00000007-77C6-4BF4-A850-1FEFEF17985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Tables'!$M$20:$P$20</c:f>
              <c:strCache>
                <c:ptCount val="4"/>
                <c:pt idx="0">
                  <c:v>2007-2011
Somerset County</c:v>
                </c:pt>
                <c:pt idx="1">
                  <c:v>2015-2019
Somerset County</c:v>
                </c:pt>
                <c:pt idx="2">
                  <c:v>2015-2019
Maine</c:v>
                </c:pt>
                <c:pt idx="3">
                  <c:v>2019
U.S.</c:v>
                </c:pt>
              </c:strCache>
            </c:strRef>
          </c:cat>
          <c:val>
            <c:numRef>
              <c:f>'Indicator Tables'!$I$20:$L$20</c:f>
              <c:numCache>
                <c:formatCode>General</c:formatCode>
                <c:ptCount val="4"/>
                <c:pt idx="0">
                  <c:v>63.6</c:v>
                </c:pt>
                <c:pt idx="1">
                  <c:v>102.1</c:v>
                </c:pt>
                <c:pt idx="2">
                  <c:v>83.9</c:v>
                </c:pt>
                <c:pt idx="3">
                  <c:v>71.2</c:v>
                </c:pt>
              </c:numCache>
            </c:numRef>
          </c:val>
          <c:extLst>
            <c:ext xmlns:c16="http://schemas.microsoft.com/office/drawing/2014/chart" uri="{C3380CC4-5D6E-409C-BE32-E72D297353CC}">
              <c16:uniqueId val="{00000008-77C6-4BF4-A850-1FEFEF17985F}"/>
            </c:ext>
          </c:extLst>
        </c:ser>
        <c:dLbls>
          <c:dLblPos val="outEnd"/>
          <c:showLegendKey val="0"/>
          <c:showVal val="1"/>
          <c:showCatName val="0"/>
          <c:showSerName val="0"/>
          <c:showPercent val="0"/>
          <c:showBubbleSize val="0"/>
        </c:dLbls>
        <c:gapWidth val="150"/>
        <c:axId val="1056942527"/>
        <c:axId val="1056932127"/>
      </c:barChart>
      <c:catAx>
        <c:axId val="1056942527"/>
        <c:scaling>
          <c:orientation val="minMax"/>
        </c:scaling>
        <c:delete val="0"/>
        <c:axPos val="b"/>
        <c:numFmt formatCode="General" sourceLinked="1"/>
        <c:majorTickMark val="out"/>
        <c:minorTickMark val="none"/>
        <c:tickLblPos val="nextTo"/>
        <c:crossAx val="1056932127"/>
        <c:crosses val="autoZero"/>
        <c:auto val="1"/>
        <c:lblAlgn val="ctr"/>
        <c:lblOffset val="100"/>
        <c:noMultiLvlLbl val="0"/>
      </c:catAx>
      <c:valAx>
        <c:axId val="1056932127"/>
        <c:scaling>
          <c:orientation val="minMax"/>
        </c:scaling>
        <c:delete val="1"/>
        <c:axPos val="l"/>
        <c:numFmt formatCode="General" sourceLinked="1"/>
        <c:majorTickMark val="out"/>
        <c:minorTickMark val="none"/>
        <c:tickLblPos val="nextTo"/>
        <c:crossAx val="105694252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deaths (unintentional) per 100,000 population</a:t>
            </a:r>
          </a:p>
        </c:rich>
      </c:tx>
      <c:overlay val="0"/>
    </c:title>
    <c:autoTitleDeleted val="0"/>
    <c:plotArea>
      <c:layout/>
      <c:barChart>
        <c:barDir val="col"/>
        <c:grouping val="clustered"/>
        <c:varyColors val="0"/>
        <c:ser>
          <c:idx val="0"/>
          <c:order val="0"/>
          <c:tx>
            <c:strRef>
              <c:f>'Indicator Tables'!$H$21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C12-4010-BB73-716651C0E732}"/>
              </c:ext>
            </c:extLst>
          </c:dPt>
          <c:dPt>
            <c:idx val="1"/>
            <c:invertIfNegative val="0"/>
            <c:bubble3D val="0"/>
            <c:spPr>
              <a:solidFill>
                <a:srgbClr val="3D6E6F"/>
              </a:solidFill>
            </c:spPr>
            <c:extLst>
              <c:ext xmlns:c16="http://schemas.microsoft.com/office/drawing/2014/chart" uri="{C3380CC4-5D6E-409C-BE32-E72D297353CC}">
                <c16:uniqueId val="{00000003-9C12-4010-BB73-716651C0E732}"/>
              </c:ext>
            </c:extLst>
          </c:dPt>
          <c:dPt>
            <c:idx val="2"/>
            <c:invertIfNegative val="0"/>
            <c:bubble3D val="0"/>
            <c:spPr>
              <a:solidFill>
                <a:srgbClr val="A2ADB1"/>
              </a:solidFill>
            </c:spPr>
            <c:extLst>
              <c:ext xmlns:c16="http://schemas.microsoft.com/office/drawing/2014/chart" uri="{C3380CC4-5D6E-409C-BE32-E72D297353CC}">
                <c16:uniqueId val="{00000005-9C12-4010-BB73-716651C0E732}"/>
              </c:ext>
            </c:extLst>
          </c:dPt>
          <c:dPt>
            <c:idx val="3"/>
            <c:invertIfNegative val="0"/>
            <c:bubble3D val="0"/>
            <c:spPr>
              <a:solidFill>
                <a:srgbClr val="A2ADB1"/>
              </a:solidFill>
            </c:spPr>
            <c:extLst>
              <c:ext xmlns:c16="http://schemas.microsoft.com/office/drawing/2014/chart" uri="{C3380CC4-5D6E-409C-BE32-E72D297353CC}">
                <c16:uniqueId val="{00000007-9C12-4010-BB73-716651C0E73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Tables'!$M$21:$P$21</c:f>
              <c:strCache>
                <c:ptCount val="4"/>
                <c:pt idx="0">
                  <c:v>2007-2011
Somerset County</c:v>
                </c:pt>
                <c:pt idx="1">
                  <c:v>2015-2019
Somerset County</c:v>
                </c:pt>
                <c:pt idx="2">
                  <c:v>2015-2019
Maine</c:v>
                </c:pt>
                <c:pt idx="3">
                  <c:v>2019
U.S.</c:v>
                </c:pt>
              </c:strCache>
            </c:strRef>
          </c:cat>
          <c:val>
            <c:numRef>
              <c:f>'Indicator Tables'!$I$21:$L$21</c:f>
              <c:numCache>
                <c:formatCode>General</c:formatCode>
                <c:ptCount val="4"/>
                <c:pt idx="0">
                  <c:v>4.3</c:v>
                </c:pt>
                <c:pt idx="1">
                  <c:v>13.9</c:v>
                </c:pt>
                <c:pt idx="2">
                  <c:v>14.4</c:v>
                </c:pt>
                <c:pt idx="3">
                  <c:v>10.199999999999999</c:v>
                </c:pt>
              </c:numCache>
            </c:numRef>
          </c:val>
          <c:extLst>
            <c:ext xmlns:c16="http://schemas.microsoft.com/office/drawing/2014/chart" uri="{C3380CC4-5D6E-409C-BE32-E72D297353CC}">
              <c16:uniqueId val="{00000008-9C12-4010-BB73-716651C0E732}"/>
            </c:ext>
          </c:extLst>
        </c:ser>
        <c:dLbls>
          <c:dLblPos val="outEnd"/>
          <c:showLegendKey val="0"/>
          <c:showVal val="1"/>
          <c:showCatName val="0"/>
          <c:showSerName val="0"/>
          <c:showPercent val="0"/>
          <c:showBubbleSize val="0"/>
        </c:dLbls>
        <c:gapWidth val="150"/>
        <c:axId val="1056945439"/>
        <c:axId val="1056945855"/>
      </c:barChart>
      <c:catAx>
        <c:axId val="1056945439"/>
        <c:scaling>
          <c:orientation val="minMax"/>
        </c:scaling>
        <c:delete val="0"/>
        <c:axPos val="b"/>
        <c:numFmt formatCode="General" sourceLinked="1"/>
        <c:majorTickMark val="out"/>
        <c:minorTickMark val="none"/>
        <c:tickLblPos val="nextTo"/>
        <c:crossAx val="1056945855"/>
        <c:crosses val="autoZero"/>
        <c:auto val="1"/>
        <c:lblAlgn val="ctr"/>
        <c:lblOffset val="100"/>
        <c:noMultiLvlLbl val="0"/>
      </c:catAx>
      <c:valAx>
        <c:axId val="1056945855"/>
        <c:scaling>
          <c:orientation val="minMax"/>
        </c:scaling>
        <c:delete val="1"/>
        <c:axPos val="l"/>
        <c:numFmt formatCode="General" sourceLinked="1"/>
        <c:majorTickMark val="out"/>
        <c:minorTickMark val="none"/>
        <c:tickLblPos val="nextTo"/>
        <c:crossAx val="105694543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overlay val="0"/>
    </c:title>
    <c:autoTitleDeleted val="0"/>
    <c:plotArea>
      <c:layout/>
      <c:barChart>
        <c:barDir val="col"/>
        <c:grouping val="clustered"/>
        <c:varyColors val="0"/>
        <c:ser>
          <c:idx val="0"/>
          <c:order val="0"/>
          <c:tx>
            <c:strRef>
              <c:f>'Indicator Tables'!$H$22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CC0-4148-AD52-F087AAC91DF8}"/>
              </c:ext>
            </c:extLst>
          </c:dPt>
          <c:dPt>
            <c:idx val="1"/>
            <c:invertIfNegative val="0"/>
            <c:bubble3D val="0"/>
            <c:spPr>
              <a:solidFill>
                <a:srgbClr val="3D6E6F"/>
              </a:solidFill>
            </c:spPr>
            <c:extLst>
              <c:ext xmlns:c16="http://schemas.microsoft.com/office/drawing/2014/chart" uri="{C3380CC4-5D6E-409C-BE32-E72D297353CC}">
                <c16:uniqueId val="{00000003-9CC0-4148-AD52-F087AAC91DF8}"/>
              </c:ext>
            </c:extLst>
          </c:dPt>
          <c:dPt>
            <c:idx val="2"/>
            <c:invertIfNegative val="0"/>
            <c:bubble3D val="0"/>
            <c:spPr>
              <a:solidFill>
                <a:srgbClr val="A2ADB1"/>
              </a:solidFill>
            </c:spPr>
            <c:extLst>
              <c:ext xmlns:c16="http://schemas.microsoft.com/office/drawing/2014/chart" uri="{C3380CC4-5D6E-409C-BE32-E72D297353CC}">
                <c16:uniqueId val="{00000005-9CC0-4148-AD52-F087AAC91DF8}"/>
              </c:ext>
            </c:extLst>
          </c:dPt>
          <c:dPt>
            <c:idx val="3"/>
            <c:invertIfNegative val="0"/>
            <c:bubble3D val="0"/>
            <c:spPr>
              <a:solidFill>
                <a:srgbClr val="A2ADB1"/>
              </a:solidFill>
            </c:spPr>
            <c:extLst>
              <c:ext xmlns:c16="http://schemas.microsoft.com/office/drawing/2014/chart" uri="{C3380CC4-5D6E-409C-BE32-E72D297353CC}">
                <c16:uniqueId val="{00000007-9CC0-4148-AD52-F087AAC91DF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Tables'!$M$22:$P$22</c:f>
              <c:strCache>
                <c:ptCount val="4"/>
                <c:pt idx="0">
                  <c:v>2007-2011
Somerset County</c:v>
                </c:pt>
                <c:pt idx="1">
                  <c:v>2015-2019
Somerset County</c:v>
                </c:pt>
                <c:pt idx="2">
                  <c:v>2015-2019
Maine</c:v>
                </c:pt>
                <c:pt idx="3">
                  <c:v>2019
U.S.</c:v>
                </c:pt>
              </c:strCache>
            </c:strRef>
          </c:cat>
          <c:val>
            <c:numRef>
              <c:f>'Indicator Tables'!$I$22:$L$22</c:f>
              <c:numCache>
                <c:formatCode>General</c:formatCode>
                <c:ptCount val="4"/>
                <c:pt idx="0">
                  <c:v>8.3000000000000007</c:v>
                </c:pt>
                <c:pt idx="1">
                  <c:v>27.8</c:v>
                </c:pt>
                <c:pt idx="2">
                  <c:v>28</c:v>
                </c:pt>
                <c:pt idx="3">
                  <c:v>21.4</c:v>
                </c:pt>
              </c:numCache>
            </c:numRef>
          </c:val>
          <c:extLst>
            <c:ext xmlns:c16="http://schemas.microsoft.com/office/drawing/2014/chart" uri="{C3380CC4-5D6E-409C-BE32-E72D297353CC}">
              <c16:uniqueId val="{00000008-9CC0-4148-AD52-F087AAC91DF8}"/>
            </c:ext>
          </c:extLst>
        </c:ser>
        <c:dLbls>
          <c:dLblPos val="outEnd"/>
          <c:showLegendKey val="0"/>
          <c:showVal val="1"/>
          <c:showCatName val="0"/>
          <c:showSerName val="0"/>
          <c:showPercent val="0"/>
          <c:showBubbleSize val="0"/>
        </c:dLbls>
        <c:gapWidth val="150"/>
        <c:axId val="1056947935"/>
        <c:axId val="1056932127"/>
      </c:barChart>
      <c:catAx>
        <c:axId val="1056947935"/>
        <c:scaling>
          <c:orientation val="minMax"/>
        </c:scaling>
        <c:delete val="0"/>
        <c:axPos val="b"/>
        <c:numFmt formatCode="General" sourceLinked="1"/>
        <c:majorTickMark val="out"/>
        <c:minorTickMark val="none"/>
        <c:tickLblPos val="nextTo"/>
        <c:crossAx val="1056932127"/>
        <c:crosses val="autoZero"/>
        <c:auto val="1"/>
        <c:lblAlgn val="ctr"/>
        <c:lblOffset val="100"/>
        <c:noMultiLvlLbl val="0"/>
      </c:catAx>
      <c:valAx>
        <c:axId val="1056932127"/>
        <c:scaling>
          <c:orientation val="minMax"/>
        </c:scaling>
        <c:delete val="1"/>
        <c:axPos val="l"/>
        <c:numFmt formatCode="General" sourceLinked="1"/>
        <c:majorTickMark val="out"/>
        <c:minorTickMark val="none"/>
        <c:tickLblPos val="nextTo"/>
        <c:crossAx val="10569479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Firearm deaths per 100,000 population</a:t>
            </a:r>
          </a:p>
        </c:rich>
      </c:tx>
      <c:overlay val="0"/>
    </c:title>
    <c:autoTitleDeleted val="0"/>
    <c:plotArea>
      <c:layout/>
      <c:barChart>
        <c:barDir val="col"/>
        <c:grouping val="clustered"/>
        <c:varyColors val="0"/>
        <c:ser>
          <c:idx val="0"/>
          <c:order val="0"/>
          <c:tx>
            <c:strRef>
              <c:f>'Indicator Tables'!$H$24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890-4CEA-921B-B79AF3951F27}"/>
              </c:ext>
            </c:extLst>
          </c:dPt>
          <c:dPt>
            <c:idx val="1"/>
            <c:invertIfNegative val="0"/>
            <c:bubble3D val="0"/>
            <c:spPr>
              <a:solidFill>
                <a:srgbClr val="3D6E6F"/>
              </a:solidFill>
            </c:spPr>
            <c:extLst>
              <c:ext xmlns:c16="http://schemas.microsoft.com/office/drawing/2014/chart" uri="{C3380CC4-5D6E-409C-BE32-E72D297353CC}">
                <c16:uniqueId val="{00000003-0890-4CEA-921B-B79AF3951F27}"/>
              </c:ext>
            </c:extLst>
          </c:dPt>
          <c:dPt>
            <c:idx val="2"/>
            <c:invertIfNegative val="0"/>
            <c:bubble3D val="0"/>
            <c:spPr>
              <a:solidFill>
                <a:srgbClr val="A2ADB1"/>
              </a:solidFill>
            </c:spPr>
            <c:extLst>
              <c:ext xmlns:c16="http://schemas.microsoft.com/office/drawing/2014/chart" uri="{C3380CC4-5D6E-409C-BE32-E72D297353CC}">
                <c16:uniqueId val="{00000005-0890-4CEA-921B-B79AF3951F27}"/>
              </c:ext>
            </c:extLst>
          </c:dPt>
          <c:dPt>
            <c:idx val="3"/>
            <c:invertIfNegative val="0"/>
            <c:bubble3D val="0"/>
            <c:spPr>
              <a:solidFill>
                <a:srgbClr val="A2ADB1"/>
              </a:solidFill>
            </c:spPr>
            <c:extLst>
              <c:ext xmlns:c16="http://schemas.microsoft.com/office/drawing/2014/chart" uri="{C3380CC4-5D6E-409C-BE32-E72D297353CC}">
                <c16:uniqueId val="{00000007-0890-4CEA-921B-B79AF3951F2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Tables'!$M$24:$P$24</c:f>
              <c:strCache>
                <c:ptCount val="4"/>
                <c:pt idx="0">
                  <c:v>2007-2011
Somerset County</c:v>
                </c:pt>
                <c:pt idx="1">
                  <c:v>2015-2019
Somerset County</c:v>
                </c:pt>
                <c:pt idx="2">
                  <c:v>2015-2019
Maine</c:v>
                </c:pt>
                <c:pt idx="3">
                  <c:v>2019
U.S.</c:v>
                </c:pt>
              </c:strCache>
            </c:strRef>
          </c:cat>
          <c:val>
            <c:numRef>
              <c:f>'Indicator Tables'!$I$24:$L$24</c:f>
              <c:numCache>
                <c:formatCode>0.0</c:formatCode>
                <c:ptCount val="4"/>
                <c:pt idx="0">
                  <c:v>10.199999999999999</c:v>
                </c:pt>
                <c:pt idx="1">
                  <c:v>18.5</c:v>
                </c:pt>
                <c:pt idx="2">
                  <c:v>10.4</c:v>
                </c:pt>
                <c:pt idx="3">
                  <c:v>11.9</c:v>
                </c:pt>
              </c:numCache>
            </c:numRef>
          </c:val>
          <c:extLst>
            <c:ext xmlns:c16="http://schemas.microsoft.com/office/drawing/2014/chart" uri="{C3380CC4-5D6E-409C-BE32-E72D297353CC}">
              <c16:uniqueId val="{00000008-0890-4CEA-921B-B79AF3951F27}"/>
            </c:ext>
          </c:extLst>
        </c:ser>
        <c:dLbls>
          <c:dLblPos val="outEnd"/>
          <c:showLegendKey val="0"/>
          <c:showVal val="1"/>
          <c:showCatName val="0"/>
          <c:showSerName val="0"/>
          <c:showPercent val="0"/>
          <c:showBubbleSize val="0"/>
        </c:dLbls>
        <c:gapWidth val="150"/>
        <c:axId val="1137015679"/>
        <c:axId val="1137011103"/>
      </c:barChart>
      <c:catAx>
        <c:axId val="1137015679"/>
        <c:scaling>
          <c:orientation val="minMax"/>
        </c:scaling>
        <c:delete val="0"/>
        <c:axPos val="b"/>
        <c:numFmt formatCode="General" sourceLinked="1"/>
        <c:majorTickMark val="out"/>
        <c:minorTickMark val="none"/>
        <c:tickLblPos val="nextTo"/>
        <c:crossAx val="1137011103"/>
        <c:crosses val="autoZero"/>
        <c:auto val="1"/>
        <c:lblAlgn val="ctr"/>
        <c:lblOffset val="100"/>
        <c:noMultiLvlLbl val="0"/>
      </c:catAx>
      <c:valAx>
        <c:axId val="1137011103"/>
        <c:scaling>
          <c:orientation val="minMax"/>
          <c:max val="20"/>
        </c:scaling>
        <c:delete val="1"/>
        <c:axPos val="l"/>
        <c:numFmt formatCode="0.0" sourceLinked="1"/>
        <c:majorTickMark val="out"/>
        <c:minorTickMark val="none"/>
        <c:tickLblPos val="nextTo"/>
        <c:crossAx val="113701567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deaths per 100,000 population</a:t>
            </a:r>
          </a:p>
        </c:rich>
      </c:tx>
      <c:overlay val="0"/>
    </c:title>
    <c:autoTitleDeleted val="0"/>
    <c:plotArea>
      <c:layout/>
      <c:barChart>
        <c:barDir val="col"/>
        <c:grouping val="clustered"/>
        <c:varyColors val="0"/>
        <c:ser>
          <c:idx val="0"/>
          <c:order val="0"/>
          <c:tx>
            <c:strRef>
              <c:f>'Indicator Tables'!$H$25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D43-4B75-8C4E-33E22406E533}"/>
              </c:ext>
            </c:extLst>
          </c:dPt>
          <c:dPt>
            <c:idx val="1"/>
            <c:invertIfNegative val="0"/>
            <c:bubble3D val="0"/>
            <c:spPr>
              <a:solidFill>
                <a:srgbClr val="3D6E6F"/>
              </a:solidFill>
            </c:spPr>
            <c:extLst>
              <c:ext xmlns:c16="http://schemas.microsoft.com/office/drawing/2014/chart" uri="{C3380CC4-5D6E-409C-BE32-E72D297353CC}">
                <c16:uniqueId val="{00000003-AD43-4B75-8C4E-33E22406E533}"/>
              </c:ext>
            </c:extLst>
          </c:dPt>
          <c:dPt>
            <c:idx val="2"/>
            <c:invertIfNegative val="0"/>
            <c:bubble3D val="0"/>
            <c:spPr>
              <a:solidFill>
                <a:srgbClr val="A2ADB1"/>
              </a:solidFill>
            </c:spPr>
            <c:extLst>
              <c:ext xmlns:c16="http://schemas.microsoft.com/office/drawing/2014/chart" uri="{C3380CC4-5D6E-409C-BE32-E72D297353CC}">
                <c16:uniqueId val="{00000005-AD43-4B75-8C4E-33E22406E533}"/>
              </c:ext>
            </c:extLst>
          </c:dPt>
          <c:dPt>
            <c:idx val="3"/>
            <c:invertIfNegative val="0"/>
            <c:bubble3D val="0"/>
            <c:spPr>
              <a:solidFill>
                <a:srgbClr val="A2ADB1"/>
              </a:solidFill>
            </c:spPr>
            <c:extLst>
              <c:ext xmlns:c16="http://schemas.microsoft.com/office/drawing/2014/chart" uri="{C3380CC4-5D6E-409C-BE32-E72D297353CC}">
                <c16:uniqueId val="{00000007-AD43-4B75-8C4E-33E22406E53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Tables'!$M$25:$P$25</c:f>
              <c:strCache>
                <c:ptCount val="4"/>
                <c:pt idx="0">
                  <c:v>2007-2011
Somerset County</c:v>
                </c:pt>
                <c:pt idx="1">
                  <c:v>2015-2019
Somerset County</c:v>
                </c:pt>
                <c:pt idx="2">
                  <c:v>2015-2019
Maine</c:v>
                </c:pt>
                <c:pt idx="3">
                  <c:v>2019
U.S.</c:v>
                </c:pt>
              </c:strCache>
            </c:strRef>
          </c:cat>
          <c:val>
            <c:numRef>
              <c:f>'Indicator Tables'!$I$25:$L$25</c:f>
              <c:numCache>
                <c:formatCode>0.0</c:formatCode>
                <c:ptCount val="4"/>
                <c:pt idx="0">
                  <c:v>14.3</c:v>
                </c:pt>
                <c:pt idx="1">
                  <c:v>25.1</c:v>
                </c:pt>
                <c:pt idx="2">
                  <c:v>17.7</c:v>
                </c:pt>
                <c:pt idx="3">
                  <c:v>13.9</c:v>
                </c:pt>
              </c:numCache>
            </c:numRef>
          </c:val>
          <c:extLst>
            <c:ext xmlns:c16="http://schemas.microsoft.com/office/drawing/2014/chart" uri="{C3380CC4-5D6E-409C-BE32-E72D297353CC}">
              <c16:uniqueId val="{00000008-AD43-4B75-8C4E-33E22406E533}"/>
            </c:ext>
          </c:extLst>
        </c:ser>
        <c:dLbls>
          <c:dLblPos val="outEnd"/>
          <c:showLegendKey val="0"/>
          <c:showVal val="1"/>
          <c:showCatName val="0"/>
          <c:showSerName val="0"/>
          <c:showPercent val="0"/>
          <c:showBubbleSize val="0"/>
        </c:dLbls>
        <c:gapWidth val="150"/>
        <c:axId val="1137011935"/>
        <c:axId val="1137017759"/>
      </c:barChart>
      <c:catAx>
        <c:axId val="1137011935"/>
        <c:scaling>
          <c:orientation val="minMax"/>
        </c:scaling>
        <c:delete val="0"/>
        <c:axPos val="b"/>
        <c:numFmt formatCode="General" sourceLinked="1"/>
        <c:majorTickMark val="out"/>
        <c:minorTickMark val="none"/>
        <c:tickLblPos val="nextTo"/>
        <c:crossAx val="1137017759"/>
        <c:crosses val="autoZero"/>
        <c:auto val="1"/>
        <c:lblAlgn val="ctr"/>
        <c:lblOffset val="100"/>
        <c:noMultiLvlLbl val="0"/>
      </c:catAx>
      <c:valAx>
        <c:axId val="1137017759"/>
        <c:scaling>
          <c:orientation val="minMax"/>
        </c:scaling>
        <c:delete val="1"/>
        <c:axPos val="l"/>
        <c:numFmt formatCode="0.0" sourceLinked="1"/>
        <c:majorTickMark val="out"/>
        <c:minorTickMark val="none"/>
        <c:tickLblPos val="nextTo"/>
        <c:crossAx val="11370119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Adult tooth loss</a:t>
            </a:r>
          </a:p>
        </c:rich>
      </c:tx>
      <c:overlay val="0"/>
    </c:title>
    <c:autoTitleDeleted val="0"/>
    <c:plotArea>
      <c:layout/>
      <c:barChart>
        <c:barDir val="col"/>
        <c:grouping val="clustered"/>
        <c:varyColors val="0"/>
        <c:ser>
          <c:idx val="0"/>
          <c:order val="0"/>
          <c:tx>
            <c:strRef>
              <c:f>'Indicator Tables'!$H$27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E5E-46B5-A9D7-A87D3FE7D524}"/>
              </c:ext>
            </c:extLst>
          </c:dPt>
          <c:dPt>
            <c:idx val="1"/>
            <c:invertIfNegative val="0"/>
            <c:bubble3D val="0"/>
            <c:spPr>
              <a:solidFill>
                <a:srgbClr val="3D6E6F"/>
              </a:solidFill>
            </c:spPr>
            <c:extLst>
              <c:ext xmlns:c16="http://schemas.microsoft.com/office/drawing/2014/chart" uri="{C3380CC4-5D6E-409C-BE32-E72D297353CC}">
                <c16:uniqueId val="{00000003-FE5E-46B5-A9D7-A87D3FE7D524}"/>
              </c:ext>
            </c:extLst>
          </c:dPt>
          <c:dPt>
            <c:idx val="2"/>
            <c:invertIfNegative val="0"/>
            <c:bubble3D val="0"/>
            <c:spPr>
              <a:solidFill>
                <a:srgbClr val="A2ADB1"/>
              </a:solidFill>
            </c:spPr>
            <c:extLst>
              <c:ext xmlns:c16="http://schemas.microsoft.com/office/drawing/2014/chart" uri="{C3380CC4-5D6E-409C-BE32-E72D297353CC}">
                <c16:uniqueId val="{00000005-FE5E-46B5-A9D7-A87D3FE7D52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Tables'!$M$27:$O$27</c:f>
              <c:strCache>
                <c:ptCount val="3"/>
                <c:pt idx="0">
                  <c:v>2014
Somerset County</c:v>
                </c:pt>
                <c:pt idx="1">
                  <c:v>2016
Somerset County</c:v>
                </c:pt>
                <c:pt idx="2">
                  <c:v>2016
Maine</c:v>
                </c:pt>
              </c:strCache>
            </c:strRef>
          </c:cat>
          <c:val>
            <c:numRef>
              <c:f>'Indicator Tables'!$I$27:$K$27</c:f>
              <c:numCache>
                <c:formatCode>0.0%</c:formatCode>
                <c:ptCount val="3"/>
                <c:pt idx="0">
                  <c:v>0.316</c:v>
                </c:pt>
                <c:pt idx="1">
                  <c:v>0.30199999999999999</c:v>
                </c:pt>
                <c:pt idx="2">
                  <c:v>0.19500000000000001</c:v>
                </c:pt>
              </c:numCache>
            </c:numRef>
          </c:val>
          <c:extLst>
            <c:ext xmlns:c16="http://schemas.microsoft.com/office/drawing/2014/chart" uri="{C3380CC4-5D6E-409C-BE32-E72D297353CC}">
              <c16:uniqueId val="{00000006-FE5E-46B5-A9D7-A87D3FE7D524}"/>
            </c:ext>
          </c:extLst>
        </c:ser>
        <c:dLbls>
          <c:dLblPos val="outEnd"/>
          <c:showLegendKey val="0"/>
          <c:showVal val="1"/>
          <c:showCatName val="0"/>
          <c:showSerName val="0"/>
          <c:showPercent val="0"/>
          <c:showBubbleSize val="0"/>
        </c:dLbls>
        <c:gapWidth val="150"/>
        <c:axId val="1137012767"/>
        <c:axId val="1137007359"/>
      </c:barChart>
      <c:catAx>
        <c:axId val="1137012767"/>
        <c:scaling>
          <c:orientation val="minMax"/>
        </c:scaling>
        <c:delete val="0"/>
        <c:axPos val="b"/>
        <c:numFmt formatCode="General" sourceLinked="1"/>
        <c:majorTickMark val="out"/>
        <c:minorTickMark val="none"/>
        <c:tickLblPos val="nextTo"/>
        <c:crossAx val="1137007359"/>
        <c:crosses val="autoZero"/>
        <c:auto val="1"/>
        <c:lblAlgn val="ctr"/>
        <c:lblOffset val="100"/>
        <c:noMultiLvlLbl val="0"/>
      </c:catAx>
      <c:valAx>
        <c:axId val="1137007359"/>
        <c:scaling>
          <c:orientation val="minMax"/>
        </c:scaling>
        <c:delete val="1"/>
        <c:axPos val="l"/>
        <c:numFmt formatCode="0.0%" sourceLinked="1"/>
        <c:majorTickMark val="out"/>
        <c:minorTickMark val="none"/>
        <c:tickLblPos val="nextTo"/>
        <c:crossAx val="11370127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 sensitive dental emergency department rates for children per 10,000 population</a:t>
            </a:r>
          </a:p>
        </c:rich>
      </c:tx>
      <c:overlay val="0"/>
    </c:title>
    <c:autoTitleDeleted val="0"/>
    <c:plotArea>
      <c:layout/>
      <c:barChart>
        <c:barDir val="col"/>
        <c:grouping val="clustered"/>
        <c:varyColors val="0"/>
        <c:ser>
          <c:idx val="0"/>
          <c:order val="0"/>
          <c:tx>
            <c:strRef>
              <c:f>'Indicator Tables'!$I$28</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5F4C-4B51-8A89-27373952E1F9}"/>
              </c:ext>
            </c:extLst>
          </c:dPt>
          <c:dPt>
            <c:idx val="1"/>
            <c:invertIfNegative val="0"/>
            <c:bubble3D val="0"/>
            <c:spPr>
              <a:solidFill>
                <a:srgbClr val="A2ADB1"/>
              </a:solidFill>
            </c:spPr>
            <c:extLst>
              <c:ext xmlns:c16="http://schemas.microsoft.com/office/drawing/2014/chart" uri="{C3380CC4-5D6E-409C-BE32-E72D297353CC}">
                <c16:uniqueId val="{00000003-5F4C-4B51-8A89-27373952E1F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Tables'!$N$28:$O$28</c:f>
              <c:strCache>
                <c:ptCount val="2"/>
                <c:pt idx="0">
                  <c:v>2016-2018
Somerset County</c:v>
                </c:pt>
                <c:pt idx="1">
                  <c:v>2016-2018
Maine</c:v>
                </c:pt>
              </c:strCache>
            </c:strRef>
          </c:cat>
          <c:val>
            <c:numRef>
              <c:f>'Indicator Tables'!$J$28:$K$28</c:f>
              <c:numCache>
                <c:formatCode>0.0</c:formatCode>
                <c:ptCount val="2"/>
                <c:pt idx="0">
                  <c:v>31.4</c:v>
                </c:pt>
                <c:pt idx="1">
                  <c:v>17.899999999999999</c:v>
                </c:pt>
              </c:numCache>
            </c:numRef>
          </c:val>
          <c:extLst>
            <c:ext xmlns:c16="http://schemas.microsoft.com/office/drawing/2014/chart" uri="{C3380CC4-5D6E-409C-BE32-E72D297353CC}">
              <c16:uniqueId val="{00000004-5F4C-4B51-8A89-27373952E1F9}"/>
            </c:ext>
          </c:extLst>
        </c:ser>
        <c:dLbls>
          <c:dLblPos val="outEnd"/>
          <c:showLegendKey val="0"/>
          <c:showVal val="1"/>
          <c:showCatName val="0"/>
          <c:showSerName val="0"/>
          <c:showPercent val="0"/>
          <c:showBubbleSize val="0"/>
        </c:dLbls>
        <c:gapWidth val="150"/>
        <c:axId val="1137002367"/>
        <c:axId val="1137007775"/>
      </c:barChart>
      <c:catAx>
        <c:axId val="1137002367"/>
        <c:scaling>
          <c:orientation val="minMax"/>
        </c:scaling>
        <c:delete val="0"/>
        <c:axPos val="b"/>
        <c:numFmt formatCode="General" sourceLinked="1"/>
        <c:majorTickMark val="out"/>
        <c:minorTickMark val="none"/>
        <c:tickLblPos val="nextTo"/>
        <c:crossAx val="1137007775"/>
        <c:crosses val="autoZero"/>
        <c:auto val="1"/>
        <c:lblAlgn val="ctr"/>
        <c:lblOffset val="100"/>
        <c:noMultiLvlLbl val="0"/>
      </c:catAx>
      <c:valAx>
        <c:axId val="1137007775"/>
        <c:scaling>
          <c:orientation val="minMax"/>
        </c:scaling>
        <c:delete val="1"/>
        <c:axPos val="l"/>
        <c:numFmt formatCode="0.0" sourceLinked="1"/>
        <c:majorTickMark val="out"/>
        <c:minorTickMark val="none"/>
        <c:tickLblPos val="nextTo"/>
        <c:crossAx val="11370023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Drug-induced deaths per 100,000 population</a:t>
            </a:r>
          </a:p>
        </c:rich>
      </c:tx>
      <c:overlay val="0"/>
    </c:title>
    <c:autoTitleDeleted val="0"/>
    <c:plotArea>
      <c:layout/>
      <c:barChart>
        <c:barDir val="col"/>
        <c:grouping val="clustered"/>
        <c:varyColors val="0"/>
        <c:ser>
          <c:idx val="0"/>
          <c:order val="0"/>
          <c:tx>
            <c:strRef>
              <c:f>'Indicator Tables'!$H$31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2FF-4D9C-AF17-6AD5566DECB5}"/>
              </c:ext>
            </c:extLst>
          </c:dPt>
          <c:dPt>
            <c:idx val="1"/>
            <c:invertIfNegative val="0"/>
            <c:bubble3D val="0"/>
            <c:spPr>
              <a:solidFill>
                <a:srgbClr val="3D6E6F"/>
              </a:solidFill>
            </c:spPr>
            <c:extLst>
              <c:ext xmlns:c16="http://schemas.microsoft.com/office/drawing/2014/chart" uri="{C3380CC4-5D6E-409C-BE32-E72D297353CC}">
                <c16:uniqueId val="{00000003-92FF-4D9C-AF17-6AD5566DECB5}"/>
              </c:ext>
            </c:extLst>
          </c:dPt>
          <c:dPt>
            <c:idx val="2"/>
            <c:invertIfNegative val="0"/>
            <c:bubble3D val="0"/>
            <c:spPr>
              <a:solidFill>
                <a:srgbClr val="A2ADB1"/>
              </a:solidFill>
            </c:spPr>
            <c:extLst>
              <c:ext xmlns:c16="http://schemas.microsoft.com/office/drawing/2014/chart" uri="{C3380CC4-5D6E-409C-BE32-E72D297353CC}">
                <c16:uniqueId val="{00000005-92FF-4D9C-AF17-6AD5566DECB5}"/>
              </c:ext>
            </c:extLst>
          </c:dPt>
          <c:dPt>
            <c:idx val="3"/>
            <c:invertIfNegative val="0"/>
            <c:bubble3D val="0"/>
            <c:spPr>
              <a:solidFill>
                <a:srgbClr val="A2ADB1"/>
              </a:solidFill>
            </c:spPr>
            <c:extLst>
              <c:ext xmlns:c16="http://schemas.microsoft.com/office/drawing/2014/chart" uri="{C3380CC4-5D6E-409C-BE32-E72D297353CC}">
                <c16:uniqueId val="{00000007-92FF-4D9C-AF17-6AD5566DECB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Tables'!$M$31:$P$31</c:f>
              <c:strCache>
                <c:ptCount val="4"/>
                <c:pt idx="0">
                  <c:v>2007-2011
Somerset County</c:v>
                </c:pt>
                <c:pt idx="1">
                  <c:v>2015-2019
Somerset County</c:v>
                </c:pt>
                <c:pt idx="2">
                  <c:v>2015-2019
Maine</c:v>
                </c:pt>
                <c:pt idx="3">
                  <c:v>2019
U.S.</c:v>
                </c:pt>
              </c:strCache>
            </c:strRef>
          </c:cat>
          <c:val>
            <c:numRef>
              <c:f>'Indicator Tables'!$I$31:$L$31</c:f>
              <c:numCache>
                <c:formatCode>0.0</c:formatCode>
                <c:ptCount val="4"/>
                <c:pt idx="0">
                  <c:v>9.8000000000000007</c:v>
                </c:pt>
                <c:pt idx="1">
                  <c:v>32.5</c:v>
                </c:pt>
                <c:pt idx="2">
                  <c:v>29.5</c:v>
                </c:pt>
                <c:pt idx="3">
                  <c:v>22.8</c:v>
                </c:pt>
              </c:numCache>
            </c:numRef>
          </c:val>
          <c:extLst>
            <c:ext xmlns:c16="http://schemas.microsoft.com/office/drawing/2014/chart" uri="{C3380CC4-5D6E-409C-BE32-E72D297353CC}">
              <c16:uniqueId val="{00000008-92FF-4D9C-AF17-6AD5566DECB5}"/>
            </c:ext>
          </c:extLst>
        </c:ser>
        <c:dLbls>
          <c:dLblPos val="outEnd"/>
          <c:showLegendKey val="0"/>
          <c:showVal val="1"/>
          <c:showCatName val="0"/>
          <c:showSerName val="0"/>
          <c:showPercent val="0"/>
          <c:showBubbleSize val="0"/>
        </c:dLbls>
        <c:gapWidth val="150"/>
        <c:axId val="1137015263"/>
        <c:axId val="1137011103"/>
      </c:barChart>
      <c:catAx>
        <c:axId val="1137015263"/>
        <c:scaling>
          <c:orientation val="minMax"/>
        </c:scaling>
        <c:delete val="0"/>
        <c:axPos val="b"/>
        <c:numFmt formatCode="General" sourceLinked="1"/>
        <c:majorTickMark val="out"/>
        <c:minorTickMark val="none"/>
        <c:tickLblPos val="nextTo"/>
        <c:crossAx val="1137011103"/>
        <c:crosses val="autoZero"/>
        <c:auto val="1"/>
        <c:lblAlgn val="ctr"/>
        <c:lblOffset val="100"/>
        <c:noMultiLvlLbl val="0"/>
      </c:catAx>
      <c:valAx>
        <c:axId val="1137011103"/>
        <c:scaling>
          <c:orientation val="minMax"/>
        </c:scaling>
        <c:delete val="1"/>
        <c:axPos val="l"/>
        <c:numFmt formatCode="0.0" sourceLinked="1"/>
        <c:majorTickMark val="out"/>
        <c:minorTickMark val="none"/>
        <c:tickLblPos val="nextTo"/>
        <c:crossAx val="113701526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40"/>
            </a:pPr>
            <a:r>
              <a:rPr lang="en-US" sz="1440" dirty="0"/>
              <a:t>Environmental</a:t>
            </a:r>
            <a:r>
              <a:rPr lang="en-US" sz="1440" baseline="0" dirty="0"/>
              <a:t> tobacco smoke exposure (high school students)</a:t>
            </a:r>
            <a:endParaRPr lang="en-US" sz="1440" dirty="0"/>
          </a:p>
        </c:rich>
      </c:tx>
      <c:overlay val="0"/>
    </c:title>
    <c:autoTitleDeleted val="0"/>
    <c:plotArea>
      <c:layout>
        <c:manualLayout>
          <c:layoutTarget val="inner"/>
          <c:xMode val="edge"/>
          <c:yMode val="edge"/>
          <c:x val="2.5252525252525252E-2"/>
          <c:y val="0.14253080265919071"/>
          <c:w val="0.94444444444444442"/>
          <c:h val="0.73254131428015945"/>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5"/>
              <c:pt idx="0">
                <c:v>2011</c:v>
              </c:pt>
              <c:pt idx="1">
                <c:v>2013</c:v>
              </c:pt>
              <c:pt idx="2">
                <c:v>2015</c:v>
              </c:pt>
              <c:pt idx="3">
                <c:v>2017</c:v>
              </c:pt>
              <c:pt idx="4">
                <c:v>2019</c:v>
              </c:pt>
            </c:numLit>
          </c:cat>
          <c:val>
            <c:numRef>
              <c:f>[2]Trendings!$B$2:$F$2</c:f>
              <c:numCache>
                <c:formatCode>0.0%</c:formatCode>
                <c:ptCount val="5"/>
                <c:pt idx="0">
                  <c:v>0.50600000000000001</c:v>
                </c:pt>
                <c:pt idx="1">
                  <c:v>0.46600000000000003</c:v>
                </c:pt>
                <c:pt idx="2">
                  <c:v>0.40899999999999997</c:v>
                </c:pt>
                <c:pt idx="3">
                  <c:v>0.35399999999999998</c:v>
                </c:pt>
                <c:pt idx="4">
                  <c:v>0.373</c:v>
                </c:pt>
              </c:numCache>
            </c:numRef>
          </c:val>
          <c:smooth val="0"/>
          <c:extLst>
            <c:ext xmlns:c16="http://schemas.microsoft.com/office/drawing/2014/chart" uri="{C3380CC4-5D6E-409C-BE32-E72D297353CC}">
              <c16:uniqueId val="{00000000-D70E-4371-A3C5-8E23CF8DA7F3}"/>
            </c:ext>
          </c:extLst>
        </c:ser>
        <c:dLbls>
          <c:showLegendKey val="0"/>
          <c:showVal val="0"/>
          <c:showCatName val="0"/>
          <c:showSerName val="0"/>
          <c:showPercent val="0"/>
          <c:showBubbleSize val="0"/>
        </c:dLbls>
        <c:marker val="1"/>
        <c:smooth val="0"/>
        <c:axId val="565229375"/>
        <c:axId val="565240191"/>
      </c:lineChart>
      <c:catAx>
        <c:axId val="565229375"/>
        <c:scaling>
          <c:orientation val="minMax"/>
        </c:scaling>
        <c:delete val="0"/>
        <c:axPos val="b"/>
        <c:numFmt formatCode="General" sourceLinked="1"/>
        <c:majorTickMark val="out"/>
        <c:minorTickMark val="none"/>
        <c:tickLblPos val="nextTo"/>
        <c:crossAx val="565240191"/>
        <c:crosses val="autoZero"/>
        <c:auto val="1"/>
        <c:lblAlgn val="ctr"/>
        <c:lblOffset val="100"/>
        <c:noMultiLvlLbl val="0"/>
      </c:catAx>
      <c:valAx>
        <c:axId val="565240191"/>
        <c:scaling>
          <c:orientation val="minMax"/>
          <c:max val="0.60000000000000009"/>
          <c:min val="0"/>
        </c:scaling>
        <c:delete val="1"/>
        <c:axPos val="l"/>
        <c:majorGridlines/>
        <c:numFmt formatCode="0%" sourceLinked="0"/>
        <c:majorTickMark val="out"/>
        <c:minorTickMark val="none"/>
        <c:tickLblPos val="nextTo"/>
        <c:crossAx val="565229375"/>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E445-48AF-B930-84ED6360A5C5}"/>
              </c:ext>
            </c:extLst>
          </c:dPt>
          <c:dPt>
            <c:idx val="5"/>
            <c:invertIfNegative val="0"/>
            <c:bubble3D val="0"/>
            <c:spPr>
              <a:solidFill>
                <a:schemeClr val="accent2"/>
              </a:solidFill>
            </c:spPr>
            <c:extLst>
              <c:ext xmlns:c16="http://schemas.microsoft.com/office/drawing/2014/chart" uri="{C3380CC4-5D6E-409C-BE32-E72D297353CC}">
                <c16:uniqueId val="{00000003-E445-48AF-B930-84ED6360A5C5}"/>
              </c:ext>
            </c:extLst>
          </c:dPt>
          <c:dPt>
            <c:idx val="6"/>
            <c:invertIfNegative val="0"/>
            <c:bubble3D val="0"/>
            <c:spPr>
              <a:solidFill>
                <a:schemeClr val="accent2"/>
              </a:solidFill>
            </c:spPr>
            <c:extLst>
              <c:ext xmlns:c16="http://schemas.microsoft.com/office/drawing/2014/chart" uri="{C3380CC4-5D6E-409C-BE32-E72D297353CC}">
                <c16:uniqueId val="{00000005-E445-48AF-B930-84ED6360A5C5}"/>
              </c:ext>
            </c:extLst>
          </c:dPt>
          <c:dPt>
            <c:idx val="7"/>
            <c:invertIfNegative val="0"/>
            <c:bubble3D val="0"/>
            <c:spPr>
              <a:solidFill>
                <a:schemeClr val="accent2"/>
              </a:solidFill>
            </c:spPr>
            <c:extLst>
              <c:ext xmlns:c16="http://schemas.microsoft.com/office/drawing/2014/chart" uri="{C3380CC4-5D6E-409C-BE32-E72D297353CC}">
                <c16:uniqueId val="{00000007-E445-48AF-B930-84ED6360A5C5}"/>
              </c:ext>
            </c:extLst>
          </c:dPt>
          <c:dPt>
            <c:idx val="8"/>
            <c:invertIfNegative val="0"/>
            <c:bubble3D val="0"/>
            <c:spPr>
              <a:solidFill>
                <a:schemeClr val="accent2"/>
              </a:solidFill>
            </c:spPr>
            <c:extLst>
              <c:ext xmlns:c16="http://schemas.microsoft.com/office/drawing/2014/chart" uri="{C3380CC4-5D6E-409C-BE32-E72D297353CC}">
                <c16:uniqueId val="{00000009-E445-48AF-B930-84ED6360A5C5}"/>
              </c:ext>
            </c:extLst>
          </c:dPt>
          <c:dPt>
            <c:idx val="9"/>
            <c:invertIfNegative val="0"/>
            <c:bubble3D val="0"/>
            <c:spPr>
              <a:solidFill>
                <a:schemeClr val="accent2"/>
              </a:solidFill>
            </c:spPr>
            <c:extLst>
              <c:ext xmlns:c16="http://schemas.microsoft.com/office/drawing/2014/chart" uri="{C3380CC4-5D6E-409C-BE32-E72D297353CC}">
                <c16:uniqueId val="{0000000B-E445-48AF-B930-84ED6360A5C5}"/>
              </c:ext>
            </c:extLst>
          </c:dPt>
          <c:dPt>
            <c:idx val="10"/>
            <c:invertIfNegative val="0"/>
            <c:bubble3D val="0"/>
            <c:spPr>
              <a:solidFill>
                <a:schemeClr val="accent2"/>
              </a:solidFill>
            </c:spPr>
            <c:extLst>
              <c:ext xmlns:c16="http://schemas.microsoft.com/office/drawing/2014/chart" uri="{C3380CC4-5D6E-409C-BE32-E72D297353CC}">
                <c16:uniqueId val="{0000000D-E445-48AF-B930-84ED6360A5C5}"/>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E445-48AF-B930-84ED6360A5C5}"/>
              </c:ext>
            </c:extLst>
          </c:dPt>
          <c:dPt>
            <c:idx val="12"/>
            <c:invertIfNegative val="0"/>
            <c:bubble3D val="0"/>
            <c:spPr>
              <a:solidFill>
                <a:schemeClr val="accent2"/>
              </a:solidFill>
            </c:spPr>
            <c:extLst>
              <c:ext xmlns:c16="http://schemas.microsoft.com/office/drawing/2014/chart" uri="{C3380CC4-5D6E-409C-BE32-E72D297353CC}">
                <c16:uniqueId val="{00000011-E445-48AF-B930-84ED6360A5C5}"/>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Somerset'!$B$24:$B$41</c:f>
              <c:numCache>
                <c:formatCode>#,##0</c:formatCode>
                <c:ptCount val="18"/>
                <c:pt idx="0">
                  <c:v>2353</c:v>
                </c:pt>
                <c:pt idx="1">
                  <c:v>3065</c:v>
                </c:pt>
                <c:pt idx="2">
                  <c:v>2480</c:v>
                </c:pt>
                <c:pt idx="3">
                  <c:v>2807</c:v>
                </c:pt>
                <c:pt idx="4">
                  <c:v>2439</c:v>
                </c:pt>
                <c:pt idx="5">
                  <c:v>2707</c:v>
                </c:pt>
                <c:pt idx="6">
                  <c:v>2679</c:v>
                </c:pt>
                <c:pt idx="7">
                  <c:v>2979</c:v>
                </c:pt>
                <c:pt idx="8">
                  <c:v>2795</c:v>
                </c:pt>
                <c:pt idx="9">
                  <c:v>3543</c:v>
                </c:pt>
                <c:pt idx="10">
                  <c:v>3967</c:v>
                </c:pt>
                <c:pt idx="11">
                  <c:v>4310</c:v>
                </c:pt>
                <c:pt idx="12">
                  <c:v>3951</c:v>
                </c:pt>
                <c:pt idx="13">
                  <c:v>3582</c:v>
                </c:pt>
                <c:pt idx="14">
                  <c:v>2779</c:v>
                </c:pt>
                <c:pt idx="15">
                  <c:v>1813</c:v>
                </c:pt>
                <c:pt idx="16">
                  <c:v>1180</c:v>
                </c:pt>
                <c:pt idx="17">
                  <c:v>1091</c:v>
                </c:pt>
              </c:numCache>
            </c:numRef>
          </c:val>
          <c:extLst>
            <c:ext xmlns:c16="http://schemas.microsoft.com/office/drawing/2014/chart" uri="{C3380CC4-5D6E-409C-BE32-E72D297353CC}">
              <c16:uniqueId val="{00000012-E445-48AF-B930-84ED6360A5C5}"/>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Environmental tobacco smoke exposure (high school students)</a:t>
            </a:r>
          </a:p>
        </c:rich>
      </c:tx>
      <c:overlay val="0"/>
    </c:title>
    <c:autoTitleDeleted val="0"/>
    <c:plotArea>
      <c:layout>
        <c:manualLayout>
          <c:layoutTarget val="inner"/>
          <c:xMode val="edge"/>
          <c:yMode val="edge"/>
          <c:x val="2.7777777777777776E-2"/>
          <c:y val="0.15782404066997505"/>
          <c:w val="0.94444444444444442"/>
          <c:h val="0.68648919451344559"/>
        </c:manualLayout>
      </c:layout>
      <c:barChart>
        <c:barDir val="col"/>
        <c:grouping val="clustered"/>
        <c:varyColors val="0"/>
        <c:ser>
          <c:idx val="0"/>
          <c:order val="0"/>
          <c:tx>
            <c:strRef>
              <c:f>'Indicator Tables'!$H$33</c:f>
              <c:strCache>
                <c:ptCount val="1"/>
                <c:pt idx="0">
                  <c:v>N/A</c:v>
                </c:pt>
              </c:strCache>
            </c:strRef>
          </c:tx>
          <c:invertIfNegative val="0"/>
          <c:dPt>
            <c:idx val="0"/>
            <c:invertIfNegative val="0"/>
            <c:bubble3D val="0"/>
            <c:spPr>
              <a:solidFill>
                <a:srgbClr val="A2ADB1"/>
              </a:solidFill>
            </c:spPr>
            <c:extLst>
              <c:ext xmlns:c16="http://schemas.microsoft.com/office/drawing/2014/chart" uri="{C3380CC4-5D6E-409C-BE32-E72D297353CC}">
                <c16:uniqueId val="{00000001-7039-48EB-885B-B2D5DCF3556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'Indicator Tables'!$O$33</c:f>
              <c:numCache>
                <c:formatCode>General</c:formatCode>
                <c:ptCount val="1"/>
              </c:numCache>
              <c:extLst/>
            </c:numRef>
          </c:cat>
          <c:val>
            <c:numRef>
              <c:f>'Indicator Tables'!$K$33</c:f>
              <c:numCache>
                <c:formatCode>0.0%</c:formatCode>
                <c:ptCount val="1"/>
                <c:pt idx="0">
                  <c:v>0.27</c:v>
                </c:pt>
              </c:numCache>
              <c:extLst/>
            </c:numRef>
          </c:val>
          <c:extLst>
            <c:ext xmlns:c16="http://schemas.microsoft.com/office/drawing/2014/chart" uri="{C3380CC4-5D6E-409C-BE32-E72D297353CC}">
              <c16:uniqueId val="{00000002-7039-48EB-885B-B2D5DCF3556B}"/>
            </c:ext>
          </c:extLst>
        </c:ser>
        <c:dLbls>
          <c:dLblPos val="outEnd"/>
          <c:showLegendKey val="0"/>
          <c:showVal val="1"/>
          <c:showCatName val="0"/>
          <c:showSerName val="0"/>
          <c:showPercent val="0"/>
          <c:showBubbleSize val="0"/>
        </c:dLbls>
        <c:gapWidth val="250"/>
        <c:axId val="1137002367"/>
        <c:axId val="1137016511"/>
      </c:barChart>
      <c:catAx>
        <c:axId val="1137002367"/>
        <c:scaling>
          <c:orientation val="minMax"/>
        </c:scaling>
        <c:delete val="0"/>
        <c:axPos val="b"/>
        <c:title>
          <c:tx>
            <c:rich>
              <a:bodyPr/>
              <a:lstStyle/>
              <a:p>
                <a:pPr>
                  <a:defRPr/>
                </a:pPr>
                <a:r>
                  <a:rPr lang="en-US" dirty="0"/>
                  <a:t>2019</a:t>
                </a:r>
              </a:p>
              <a:p>
                <a:pPr>
                  <a:defRPr/>
                </a:pPr>
                <a:r>
                  <a:rPr lang="en-US" dirty="0"/>
                  <a:t>Maine</a:t>
                </a:r>
              </a:p>
            </c:rich>
          </c:tx>
          <c:overlay val="0"/>
        </c:title>
        <c:numFmt formatCode="General" sourceLinked="1"/>
        <c:majorTickMark val="out"/>
        <c:minorTickMark val="none"/>
        <c:tickLblPos val="nextTo"/>
        <c:crossAx val="1137016511"/>
        <c:crosses val="autoZero"/>
        <c:auto val="1"/>
        <c:lblAlgn val="ctr"/>
        <c:lblOffset val="100"/>
        <c:noMultiLvlLbl val="0"/>
      </c:catAx>
      <c:valAx>
        <c:axId val="1137016511"/>
        <c:scaling>
          <c:orientation val="minMax"/>
          <c:max val="0.60000000000000009"/>
          <c:min val="0"/>
        </c:scaling>
        <c:delete val="1"/>
        <c:axPos val="l"/>
        <c:numFmt formatCode="0.0%" sourceLinked="1"/>
        <c:majorTickMark val="out"/>
        <c:minorTickMark val="none"/>
        <c:tickLblPos val="nextTo"/>
        <c:crossAx val="1137002367"/>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Environmental tobacco smoke exposure (middle school students)</a:t>
            </a:r>
          </a:p>
        </c:rich>
      </c:tx>
      <c:overlay val="0"/>
    </c:title>
    <c:autoTitleDeleted val="0"/>
    <c:plotArea>
      <c:layout/>
      <c:barChart>
        <c:barDir val="col"/>
        <c:grouping val="clustered"/>
        <c:varyColors val="0"/>
        <c:ser>
          <c:idx val="0"/>
          <c:order val="0"/>
          <c:tx>
            <c:strRef>
              <c:f>'Indicator Tables'!$H$34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C84-424A-88AB-B6B4AD225098}"/>
              </c:ext>
            </c:extLst>
          </c:dPt>
          <c:dPt>
            <c:idx val="1"/>
            <c:invertIfNegative val="0"/>
            <c:bubble3D val="0"/>
            <c:spPr>
              <a:solidFill>
                <a:srgbClr val="3D6E6F"/>
              </a:solidFill>
            </c:spPr>
            <c:extLst>
              <c:ext xmlns:c16="http://schemas.microsoft.com/office/drawing/2014/chart" uri="{C3380CC4-5D6E-409C-BE32-E72D297353CC}">
                <c16:uniqueId val="{00000003-0C84-424A-88AB-B6B4AD225098}"/>
              </c:ext>
            </c:extLst>
          </c:dPt>
          <c:dPt>
            <c:idx val="2"/>
            <c:invertIfNegative val="0"/>
            <c:bubble3D val="0"/>
            <c:spPr>
              <a:solidFill>
                <a:srgbClr val="A2ADB1"/>
              </a:solidFill>
            </c:spPr>
            <c:extLst>
              <c:ext xmlns:c16="http://schemas.microsoft.com/office/drawing/2014/chart" uri="{C3380CC4-5D6E-409C-BE32-E72D297353CC}">
                <c16:uniqueId val="{00000005-0C84-424A-88AB-B6B4AD22509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Tables'!$M$34:$O$34</c:f>
              <c:strCache>
                <c:ptCount val="3"/>
                <c:pt idx="0">
                  <c:v>2017
Somerset County</c:v>
                </c:pt>
                <c:pt idx="1">
                  <c:v>2019
Somerset County</c:v>
                </c:pt>
                <c:pt idx="2">
                  <c:v>2019
Maine</c:v>
                </c:pt>
              </c:strCache>
            </c:strRef>
          </c:cat>
          <c:val>
            <c:numRef>
              <c:f>'Indicator Tables'!$I$34:$K$34</c:f>
              <c:numCache>
                <c:formatCode>0.0%</c:formatCode>
                <c:ptCount val="3"/>
                <c:pt idx="0">
                  <c:v>0.33900000000000002</c:v>
                </c:pt>
                <c:pt idx="1">
                  <c:v>0.27900000000000003</c:v>
                </c:pt>
                <c:pt idx="2">
                  <c:v>0.221</c:v>
                </c:pt>
              </c:numCache>
            </c:numRef>
          </c:val>
          <c:extLst>
            <c:ext xmlns:c16="http://schemas.microsoft.com/office/drawing/2014/chart" uri="{C3380CC4-5D6E-409C-BE32-E72D297353CC}">
              <c16:uniqueId val="{00000006-0C84-424A-88AB-B6B4AD225098}"/>
            </c:ext>
          </c:extLst>
        </c:ser>
        <c:dLbls>
          <c:dLblPos val="outEnd"/>
          <c:showLegendKey val="0"/>
          <c:showVal val="1"/>
          <c:showCatName val="0"/>
          <c:showSerName val="0"/>
          <c:showPercent val="0"/>
          <c:showBubbleSize val="0"/>
        </c:dLbls>
        <c:gapWidth val="150"/>
        <c:axId val="1137002783"/>
        <c:axId val="1137010271"/>
      </c:barChart>
      <c:catAx>
        <c:axId val="1137002783"/>
        <c:scaling>
          <c:orientation val="minMax"/>
        </c:scaling>
        <c:delete val="0"/>
        <c:axPos val="b"/>
        <c:numFmt formatCode="General" sourceLinked="1"/>
        <c:majorTickMark val="out"/>
        <c:minorTickMark val="none"/>
        <c:tickLblPos val="nextTo"/>
        <c:crossAx val="1137010271"/>
        <c:crosses val="autoZero"/>
        <c:auto val="1"/>
        <c:lblAlgn val="ctr"/>
        <c:lblOffset val="100"/>
        <c:noMultiLvlLbl val="0"/>
      </c:catAx>
      <c:valAx>
        <c:axId val="1137010271"/>
        <c:scaling>
          <c:orientation val="minMax"/>
        </c:scaling>
        <c:delete val="1"/>
        <c:axPos val="l"/>
        <c:numFmt formatCode="0.0%" sourceLinked="1"/>
        <c:majorTickMark val="out"/>
        <c:minorTickMark val="none"/>
        <c:tickLblPos val="nextTo"/>
        <c:crossAx val="113700278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Food insecurity</a:t>
            </a:r>
          </a:p>
        </c:rich>
      </c:tx>
      <c:overlay val="0"/>
    </c:title>
    <c:autoTitleDeleted val="0"/>
    <c:plotArea>
      <c:layout/>
      <c:barChart>
        <c:barDir val="col"/>
        <c:grouping val="clustered"/>
        <c:varyColors val="0"/>
        <c:ser>
          <c:idx val="0"/>
          <c:order val="0"/>
          <c:tx>
            <c:strRef>
              <c:f>'Indicator Tables'!$H$36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10C-4005-BF4A-2761EB9AA440}"/>
              </c:ext>
            </c:extLst>
          </c:dPt>
          <c:dPt>
            <c:idx val="1"/>
            <c:invertIfNegative val="0"/>
            <c:bubble3D val="0"/>
            <c:spPr>
              <a:solidFill>
                <a:srgbClr val="3D6E6F"/>
              </a:solidFill>
            </c:spPr>
            <c:extLst>
              <c:ext xmlns:c16="http://schemas.microsoft.com/office/drawing/2014/chart" uri="{C3380CC4-5D6E-409C-BE32-E72D297353CC}">
                <c16:uniqueId val="{00000003-010C-4005-BF4A-2761EB9AA440}"/>
              </c:ext>
            </c:extLst>
          </c:dPt>
          <c:dPt>
            <c:idx val="2"/>
            <c:invertIfNegative val="0"/>
            <c:bubble3D val="0"/>
            <c:spPr>
              <a:solidFill>
                <a:srgbClr val="A2ADB1"/>
              </a:solidFill>
            </c:spPr>
            <c:extLst>
              <c:ext xmlns:c16="http://schemas.microsoft.com/office/drawing/2014/chart" uri="{C3380CC4-5D6E-409C-BE32-E72D297353CC}">
                <c16:uniqueId val="{00000005-010C-4005-BF4A-2761EB9AA440}"/>
              </c:ext>
            </c:extLst>
          </c:dPt>
          <c:dPt>
            <c:idx val="3"/>
            <c:invertIfNegative val="0"/>
            <c:bubble3D val="0"/>
            <c:spPr>
              <a:solidFill>
                <a:srgbClr val="A2ADB1"/>
              </a:solidFill>
            </c:spPr>
            <c:extLst>
              <c:ext xmlns:c16="http://schemas.microsoft.com/office/drawing/2014/chart" uri="{C3380CC4-5D6E-409C-BE32-E72D297353CC}">
                <c16:uniqueId val="{00000007-010C-4005-BF4A-2761EB9AA44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Tables'!$M$36:$P$36</c:f>
              <c:strCache>
                <c:ptCount val="4"/>
                <c:pt idx="0">
                  <c:v>2016
Somerset County</c:v>
                </c:pt>
                <c:pt idx="1">
                  <c:v>2019
Somerset County</c:v>
                </c:pt>
                <c:pt idx="2">
                  <c:v>2019
Maine</c:v>
                </c:pt>
                <c:pt idx="3">
                  <c:v>2019
U.S.</c:v>
                </c:pt>
              </c:strCache>
            </c:strRef>
          </c:cat>
          <c:val>
            <c:numRef>
              <c:f>'Indicator Tables'!$I$36:$L$36</c:f>
              <c:numCache>
                <c:formatCode>0.0%</c:formatCode>
                <c:ptCount val="4"/>
                <c:pt idx="0">
                  <c:v>0.156</c:v>
                </c:pt>
                <c:pt idx="1">
                  <c:v>0.17</c:v>
                </c:pt>
                <c:pt idx="2">
                  <c:v>0.124</c:v>
                </c:pt>
                <c:pt idx="3">
                  <c:v>0.129</c:v>
                </c:pt>
              </c:numCache>
            </c:numRef>
          </c:val>
          <c:extLst>
            <c:ext xmlns:c16="http://schemas.microsoft.com/office/drawing/2014/chart" uri="{C3380CC4-5D6E-409C-BE32-E72D297353CC}">
              <c16:uniqueId val="{00000008-010C-4005-BF4A-2761EB9AA440}"/>
            </c:ext>
          </c:extLst>
        </c:ser>
        <c:dLbls>
          <c:dLblPos val="outEnd"/>
          <c:showLegendKey val="0"/>
          <c:showVal val="1"/>
          <c:showCatName val="0"/>
          <c:showSerName val="0"/>
          <c:showPercent val="0"/>
          <c:showBubbleSize val="0"/>
        </c:dLbls>
        <c:gapWidth val="150"/>
        <c:axId val="1137002367"/>
        <c:axId val="1137003199"/>
      </c:barChart>
      <c:catAx>
        <c:axId val="1137002367"/>
        <c:scaling>
          <c:orientation val="minMax"/>
        </c:scaling>
        <c:delete val="0"/>
        <c:axPos val="b"/>
        <c:numFmt formatCode="General" sourceLinked="1"/>
        <c:majorTickMark val="out"/>
        <c:minorTickMark val="none"/>
        <c:tickLblPos val="nextTo"/>
        <c:crossAx val="1137003199"/>
        <c:crosses val="autoZero"/>
        <c:auto val="1"/>
        <c:lblAlgn val="ctr"/>
        <c:lblOffset val="100"/>
        <c:noMultiLvlLbl val="0"/>
      </c:catAx>
      <c:valAx>
        <c:axId val="1137003199"/>
        <c:scaling>
          <c:orientation val="minMax"/>
        </c:scaling>
        <c:delete val="1"/>
        <c:axPos val="l"/>
        <c:numFmt formatCode="0.0%" sourceLinked="1"/>
        <c:majorTickMark val="out"/>
        <c:minorTickMark val="none"/>
        <c:tickLblPos val="nextTo"/>
        <c:crossAx val="11370023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Food insecurity (youth)</a:t>
            </a:r>
          </a:p>
        </c:rich>
      </c:tx>
      <c:overlay val="0"/>
    </c:title>
    <c:autoTitleDeleted val="0"/>
    <c:plotArea>
      <c:layout>
        <c:manualLayout>
          <c:layoutTarget val="inner"/>
          <c:xMode val="edge"/>
          <c:yMode val="edge"/>
          <c:x val="0.12350612423447069"/>
          <c:y val="0.11327317850274177"/>
          <c:w val="0.86639286566451934"/>
          <c:h val="0.77486075610375726"/>
        </c:manualLayout>
      </c:layout>
      <c:barChart>
        <c:barDir val="col"/>
        <c:grouping val="clustered"/>
        <c:varyColors val="0"/>
        <c:ser>
          <c:idx val="0"/>
          <c:order val="0"/>
          <c:tx>
            <c:strRef>
              <c:f>'Indicator Tables'!$H$37</c:f>
              <c:strCache>
                <c:ptCount val="1"/>
                <c:pt idx="0">
                  <c:v>N/A</c:v>
                </c:pt>
              </c:strCache>
            </c:strRef>
          </c:tx>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78CE-4616-85D8-BCEAFC60875B}"/>
              </c:ext>
            </c:extLst>
          </c:dPt>
          <c:dPt>
            <c:idx val="1"/>
            <c:invertIfNegative val="0"/>
            <c:bubble3D val="0"/>
            <c:spPr>
              <a:solidFill>
                <a:srgbClr val="A2ADB1"/>
              </a:solidFill>
            </c:spPr>
            <c:extLst>
              <c:ext xmlns:c16="http://schemas.microsoft.com/office/drawing/2014/chart" uri="{C3380CC4-5D6E-409C-BE32-E72D297353CC}">
                <c16:uniqueId val="{00000003-78CE-4616-85D8-BCEAFC60875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Tables'!$O$37:$P$37</c:f>
              <c:strCache>
                <c:ptCount val="2"/>
                <c:pt idx="0">
                  <c:v>2019
Maine</c:v>
                </c:pt>
                <c:pt idx="1">
                  <c:v>2016
U.S.</c:v>
                </c:pt>
              </c:strCache>
              <c:extLst/>
            </c:strRef>
          </c:cat>
          <c:val>
            <c:numRef>
              <c:f>'Indicator Tables'!$K$37:$L$37</c:f>
              <c:numCache>
                <c:formatCode>0.0%</c:formatCode>
                <c:ptCount val="2"/>
                <c:pt idx="0">
                  <c:v>0.18099999999999999</c:v>
                </c:pt>
                <c:pt idx="1">
                  <c:v>0.17499999999999999</c:v>
                </c:pt>
              </c:numCache>
              <c:extLst/>
            </c:numRef>
          </c:val>
          <c:extLst>
            <c:ext xmlns:c16="http://schemas.microsoft.com/office/drawing/2014/chart" uri="{C3380CC4-5D6E-409C-BE32-E72D297353CC}">
              <c16:uniqueId val="{00000004-78CE-4616-85D8-BCEAFC60875B}"/>
            </c:ext>
          </c:extLst>
        </c:ser>
        <c:dLbls>
          <c:dLblPos val="outEnd"/>
          <c:showLegendKey val="0"/>
          <c:showVal val="1"/>
          <c:showCatName val="0"/>
          <c:showSerName val="0"/>
          <c:showPercent val="0"/>
          <c:showBubbleSize val="0"/>
        </c:dLbls>
        <c:gapWidth val="100"/>
        <c:axId val="1137014431"/>
        <c:axId val="1137016095"/>
      </c:barChart>
      <c:catAx>
        <c:axId val="1137014431"/>
        <c:scaling>
          <c:orientation val="minMax"/>
        </c:scaling>
        <c:delete val="0"/>
        <c:axPos val="b"/>
        <c:numFmt formatCode="General" sourceLinked="1"/>
        <c:majorTickMark val="out"/>
        <c:minorTickMark val="none"/>
        <c:tickLblPos val="nextTo"/>
        <c:crossAx val="1137016095"/>
        <c:crosses val="autoZero"/>
        <c:auto val="1"/>
        <c:lblAlgn val="ctr"/>
        <c:lblOffset val="100"/>
        <c:noMultiLvlLbl val="0"/>
      </c:catAx>
      <c:valAx>
        <c:axId val="1137016095"/>
        <c:scaling>
          <c:orientation val="minMax"/>
          <c:max val="0.45"/>
          <c:min val="0"/>
        </c:scaling>
        <c:delete val="1"/>
        <c:axPos val="l"/>
        <c:numFmt formatCode="0.0%" sourceLinked="1"/>
        <c:majorTickMark val="out"/>
        <c:minorTickMark val="none"/>
        <c:tickLblPos val="nextTo"/>
        <c:crossAx val="1137014431"/>
        <c:crosses val="autoZero"/>
        <c:crossBetween val="between"/>
        <c:majorUnit val="0.1"/>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Food insecurity</a:t>
            </a:r>
            <a:r>
              <a:rPr lang="en-US" sz="1400" baseline="0" dirty="0"/>
              <a:t> (youth)</a:t>
            </a:r>
            <a:endParaRPr lang="en-US" sz="1400" dirty="0"/>
          </a:p>
        </c:rich>
      </c:tx>
      <c:layout>
        <c:manualLayout>
          <c:xMode val="edge"/>
          <c:yMode val="edge"/>
          <c:x val="0.31651122152831596"/>
          <c:y val="8.9149291134442282E-3"/>
        </c:manualLayout>
      </c:layout>
      <c:overlay val="0"/>
    </c:title>
    <c:autoTitleDeleted val="0"/>
    <c:plotArea>
      <c:layout>
        <c:manualLayout>
          <c:layoutTarget val="inner"/>
          <c:xMode val="edge"/>
          <c:yMode val="edge"/>
          <c:x val="3.0876297275531445E-2"/>
          <c:y val="4.1603002529406394E-2"/>
          <c:w val="0.94339345499485905"/>
          <c:h val="0.87080302218436823"/>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Lit>
              <c:formatCode>General</c:formatCode>
              <c:ptCount val="7"/>
              <c:pt idx="0">
                <c:v>2011</c:v>
              </c:pt>
              <c:pt idx="1">
                <c:v>2012</c:v>
              </c:pt>
              <c:pt idx="2">
                <c:v>2013</c:v>
              </c:pt>
              <c:pt idx="3">
                <c:v>2014</c:v>
              </c:pt>
              <c:pt idx="4">
                <c:v>2015</c:v>
              </c:pt>
              <c:pt idx="5">
                <c:v>2016</c:v>
              </c:pt>
              <c:pt idx="6">
                <c:v>2019</c:v>
              </c:pt>
            </c:numLit>
          </c:cat>
          <c:val>
            <c:numRef>
              <c:f>[2]Trendings!$B$2:$H$2</c:f>
              <c:numCache>
                <c:formatCode>0.0%</c:formatCode>
                <c:ptCount val="7"/>
                <c:pt idx="0">
                  <c:v>0.26800000000000002</c:v>
                </c:pt>
                <c:pt idx="1">
                  <c:v>0.26700000000000002</c:v>
                </c:pt>
                <c:pt idx="2">
                  <c:v>0.27300000000000002</c:v>
                </c:pt>
                <c:pt idx="3">
                  <c:v>0.26200000000000001</c:v>
                </c:pt>
                <c:pt idx="4">
                  <c:v>0.249</c:v>
                </c:pt>
                <c:pt idx="5">
                  <c:v>0.23899999999999999</c:v>
                </c:pt>
                <c:pt idx="6">
                  <c:v>0.26500000000000001</c:v>
                </c:pt>
              </c:numCache>
            </c:numRef>
          </c:val>
          <c:smooth val="0"/>
          <c:extLst>
            <c:ext xmlns:c16="http://schemas.microsoft.com/office/drawing/2014/chart" uri="{C3380CC4-5D6E-409C-BE32-E72D297353CC}">
              <c16:uniqueId val="{00000000-86B1-4D44-AA06-E8ED1172E8B0}"/>
            </c:ext>
          </c:extLst>
        </c:ser>
        <c:dLbls>
          <c:showLegendKey val="0"/>
          <c:showVal val="0"/>
          <c:showCatName val="0"/>
          <c:showSerName val="0"/>
          <c:showPercent val="0"/>
          <c:showBubbleSize val="0"/>
        </c:dLbls>
        <c:marker val="1"/>
        <c:smooth val="0"/>
        <c:axId val="14463887"/>
        <c:axId val="14469711"/>
      </c:lineChart>
      <c:catAx>
        <c:axId val="14463887"/>
        <c:scaling>
          <c:orientation val="minMax"/>
        </c:scaling>
        <c:delete val="0"/>
        <c:axPos val="b"/>
        <c:numFmt formatCode="General" sourceLinked="1"/>
        <c:majorTickMark val="none"/>
        <c:minorTickMark val="none"/>
        <c:tickLblPos val="nextTo"/>
        <c:crossAx val="14469711"/>
        <c:crosses val="autoZero"/>
        <c:auto val="1"/>
        <c:lblAlgn val="ctr"/>
        <c:lblOffset val="100"/>
        <c:noMultiLvlLbl val="0"/>
      </c:catAx>
      <c:valAx>
        <c:axId val="14469711"/>
        <c:scaling>
          <c:orientation val="minMax"/>
          <c:max val="0.45"/>
          <c:min val="0"/>
        </c:scaling>
        <c:delete val="1"/>
        <c:axPos val="l"/>
        <c:majorGridlines>
          <c:spPr>
            <a:ln>
              <a:solidFill>
                <a:schemeClr val="tx1">
                  <a:tint val="50000"/>
                </a:schemeClr>
              </a:solidFill>
            </a:ln>
          </c:spPr>
        </c:majorGridlines>
        <c:numFmt formatCode="0%" sourceLinked="0"/>
        <c:majorTickMark val="out"/>
        <c:minorTickMark val="none"/>
        <c:tickLblPos val="nextTo"/>
        <c:crossAx val="14463887"/>
        <c:crosses val="autoZero"/>
        <c:crossBetween val="between"/>
        <c:majorUnit val="0.1"/>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Children eligible</a:t>
            </a:r>
            <a:r>
              <a:rPr lang="en-US" b="1" baseline="0" dirty="0">
                <a:solidFill>
                  <a:schemeClr val="tx1"/>
                </a:solidFill>
              </a:rPr>
              <a:t> for free or reduced lunch</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Sheet2!$A$39:$A$45</c:f>
              <c:numCache>
                <c:formatCode>General</c:formatCode>
                <c:ptCount val="7"/>
                <c:pt idx="0">
                  <c:v>2015</c:v>
                </c:pt>
                <c:pt idx="1">
                  <c:v>2016</c:v>
                </c:pt>
                <c:pt idx="2">
                  <c:v>2017</c:v>
                </c:pt>
                <c:pt idx="3">
                  <c:v>2018</c:v>
                </c:pt>
                <c:pt idx="4">
                  <c:v>2019</c:v>
                </c:pt>
                <c:pt idx="5">
                  <c:v>2020</c:v>
                </c:pt>
                <c:pt idx="6">
                  <c:v>2021</c:v>
                </c:pt>
              </c:numCache>
            </c:numRef>
          </c:cat>
          <c:val>
            <c:numRef>
              <c:f>Sheet2!$B$39:$B$45</c:f>
              <c:numCache>
                <c:formatCode>0.0%</c:formatCode>
                <c:ptCount val="7"/>
                <c:pt idx="0">
                  <c:v>0.69199999999999995</c:v>
                </c:pt>
                <c:pt idx="1">
                  <c:v>0.69499999999999995</c:v>
                </c:pt>
                <c:pt idx="2">
                  <c:v>0.71699999999999997</c:v>
                </c:pt>
                <c:pt idx="3">
                  <c:v>0.69799999999999995</c:v>
                </c:pt>
                <c:pt idx="4">
                  <c:v>0.71199999999999997</c:v>
                </c:pt>
                <c:pt idx="5">
                  <c:v>0.66100000000000003</c:v>
                </c:pt>
                <c:pt idx="6">
                  <c:v>0.64</c:v>
                </c:pt>
              </c:numCache>
            </c:numRef>
          </c:val>
          <c:smooth val="0"/>
          <c:extLst>
            <c:ext xmlns:c16="http://schemas.microsoft.com/office/drawing/2014/chart" uri="{C3380CC4-5D6E-409C-BE32-E72D297353CC}">
              <c16:uniqueId val="{00000000-A0E3-4B5B-89B3-69BCB6E6C56B}"/>
            </c:ext>
          </c:extLst>
        </c:ser>
        <c:dLbls>
          <c:dLblPos val="t"/>
          <c:showLegendKey val="0"/>
          <c:showVal val="1"/>
          <c:showCatName val="0"/>
          <c:showSerName val="0"/>
          <c:showPercent val="0"/>
          <c:showBubbleSize val="0"/>
        </c:dLbls>
        <c:marker val="1"/>
        <c:smooth val="0"/>
        <c:axId val="1910168096"/>
        <c:axId val="1910167264"/>
      </c:lineChart>
      <c:catAx>
        <c:axId val="191016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10167264"/>
        <c:crosses val="autoZero"/>
        <c:auto val="1"/>
        <c:lblAlgn val="ctr"/>
        <c:lblOffset val="100"/>
        <c:noMultiLvlLbl val="0"/>
      </c:catAx>
      <c:valAx>
        <c:axId val="1910167264"/>
        <c:scaling>
          <c:orientation val="minMax"/>
          <c:max val="0.85000000000000009"/>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1016809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Children eligible for free or reduced lunch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828282828282832E-2"/>
          <c:y val="9.2870370370370381E-2"/>
          <c:w val="0.94444444444444442"/>
          <c:h val="0.7515220666861086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Sheet2!$A$47</c:f>
              <c:strCache>
                <c:ptCount val="1"/>
                <c:pt idx="0">
                  <c:v>2021
Maine</c:v>
                </c:pt>
              </c:strCache>
            </c:strRef>
          </c:cat>
          <c:val>
            <c:numRef>
              <c:f>Sheet2!$B$47</c:f>
              <c:numCache>
                <c:formatCode>0.0%</c:formatCode>
                <c:ptCount val="1"/>
                <c:pt idx="0">
                  <c:v>0.38200000000000001</c:v>
                </c:pt>
              </c:numCache>
            </c:numRef>
          </c:val>
          <c:extLst>
            <c:ext xmlns:c16="http://schemas.microsoft.com/office/drawing/2014/chart" uri="{C3380CC4-5D6E-409C-BE32-E72D297353CC}">
              <c16:uniqueId val="{00000000-7A94-4AC4-919A-B77D19D9CE0C}"/>
            </c:ext>
          </c:extLst>
        </c:ser>
        <c:dLbls>
          <c:dLblPos val="outEnd"/>
          <c:showLegendKey val="0"/>
          <c:showVal val="1"/>
          <c:showCatName val="0"/>
          <c:showSerName val="0"/>
          <c:showPercent val="0"/>
          <c:showBubbleSize val="0"/>
        </c:dLbls>
        <c:gapWidth val="219"/>
        <c:overlap val="-27"/>
        <c:axId val="1904396848"/>
        <c:axId val="1904403088"/>
      </c:barChart>
      <c:catAx>
        <c:axId val="190439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04403088"/>
        <c:crosses val="autoZero"/>
        <c:auto val="1"/>
        <c:lblAlgn val="ctr"/>
        <c:lblOffset val="100"/>
        <c:noMultiLvlLbl val="0"/>
      </c:catAx>
      <c:valAx>
        <c:axId val="1904403088"/>
        <c:scaling>
          <c:orientation val="minMax"/>
          <c:max val="0.85000000000000009"/>
          <c:min val="0"/>
        </c:scaling>
        <c:delete val="1"/>
        <c:axPos val="l"/>
        <c:numFmt formatCode="0.0%" sourceLinked="1"/>
        <c:majorTickMark val="out"/>
        <c:minorTickMark val="none"/>
        <c:tickLblPos val="nextTo"/>
        <c:crossAx val="1904396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Influenza vaccination in the past year (adults)</a:t>
            </a:r>
          </a:p>
        </c:rich>
      </c:tx>
      <c:overlay val="0"/>
    </c:title>
    <c:autoTitleDeleted val="0"/>
    <c:plotArea>
      <c:layout/>
      <c:barChart>
        <c:barDir val="col"/>
        <c:grouping val="clustered"/>
        <c:varyColors val="0"/>
        <c:ser>
          <c:idx val="0"/>
          <c:order val="0"/>
          <c:tx>
            <c:strRef>
              <c:f>'Indicator Tables'!$H$39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E69-473C-A353-DB315D349D9A}"/>
              </c:ext>
            </c:extLst>
          </c:dPt>
          <c:dPt>
            <c:idx val="1"/>
            <c:invertIfNegative val="0"/>
            <c:bubble3D val="0"/>
            <c:spPr>
              <a:solidFill>
                <a:srgbClr val="3D6E6F"/>
              </a:solidFill>
            </c:spPr>
            <c:extLst>
              <c:ext xmlns:c16="http://schemas.microsoft.com/office/drawing/2014/chart" uri="{C3380CC4-5D6E-409C-BE32-E72D297353CC}">
                <c16:uniqueId val="{00000003-2E69-473C-A353-DB315D349D9A}"/>
              </c:ext>
            </c:extLst>
          </c:dPt>
          <c:dPt>
            <c:idx val="2"/>
            <c:invertIfNegative val="0"/>
            <c:bubble3D val="0"/>
            <c:spPr>
              <a:solidFill>
                <a:srgbClr val="A2ADB1"/>
              </a:solidFill>
            </c:spPr>
            <c:extLst>
              <c:ext xmlns:c16="http://schemas.microsoft.com/office/drawing/2014/chart" uri="{C3380CC4-5D6E-409C-BE32-E72D297353CC}">
                <c16:uniqueId val="{00000005-2E69-473C-A353-DB315D349D9A}"/>
              </c:ext>
            </c:extLst>
          </c:dPt>
          <c:dPt>
            <c:idx val="3"/>
            <c:invertIfNegative val="0"/>
            <c:bubble3D val="0"/>
            <c:spPr>
              <a:solidFill>
                <a:srgbClr val="A2ADB1"/>
              </a:solidFill>
            </c:spPr>
            <c:extLst>
              <c:ext xmlns:c16="http://schemas.microsoft.com/office/drawing/2014/chart" uri="{C3380CC4-5D6E-409C-BE32-E72D297353CC}">
                <c16:uniqueId val="{00000007-2E69-473C-A353-DB315D349D9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Tables'!$M$39:$P$39</c:f>
              <c:strCache>
                <c:ptCount val="4"/>
                <c:pt idx="0">
                  <c:v>2012-2014
Somerset County</c:v>
                </c:pt>
                <c:pt idx="1">
                  <c:v>2015-2017
Somerset County</c:v>
                </c:pt>
                <c:pt idx="2">
                  <c:v>2015-2017
Maine</c:v>
                </c:pt>
                <c:pt idx="3">
                  <c:v>2017
U.S.</c:v>
                </c:pt>
              </c:strCache>
            </c:strRef>
          </c:cat>
          <c:val>
            <c:numRef>
              <c:f>'Indicator Tables'!$I$39:$L$39</c:f>
              <c:numCache>
                <c:formatCode>0.0%</c:formatCode>
                <c:ptCount val="4"/>
                <c:pt idx="0">
                  <c:v>0.38800000000000001</c:v>
                </c:pt>
                <c:pt idx="1">
                  <c:v>0.41799999999999998</c:v>
                </c:pt>
                <c:pt idx="2">
                  <c:v>0.43099999999999999</c:v>
                </c:pt>
                <c:pt idx="3">
                  <c:v>0.40200000000000002</c:v>
                </c:pt>
              </c:numCache>
            </c:numRef>
          </c:val>
          <c:extLst>
            <c:ext xmlns:c16="http://schemas.microsoft.com/office/drawing/2014/chart" uri="{C3380CC4-5D6E-409C-BE32-E72D297353CC}">
              <c16:uniqueId val="{00000008-2E69-473C-A353-DB315D349D9A}"/>
            </c:ext>
          </c:extLst>
        </c:ser>
        <c:dLbls>
          <c:dLblPos val="outEnd"/>
          <c:showLegendKey val="0"/>
          <c:showVal val="1"/>
          <c:showCatName val="0"/>
          <c:showSerName val="0"/>
          <c:showPercent val="0"/>
          <c:showBubbleSize val="0"/>
        </c:dLbls>
        <c:gapWidth val="150"/>
        <c:axId val="1137008607"/>
        <c:axId val="1137002367"/>
      </c:barChart>
      <c:catAx>
        <c:axId val="1137008607"/>
        <c:scaling>
          <c:orientation val="minMax"/>
        </c:scaling>
        <c:delete val="0"/>
        <c:axPos val="b"/>
        <c:numFmt formatCode="General" sourceLinked="1"/>
        <c:majorTickMark val="out"/>
        <c:minorTickMark val="none"/>
        <c:tickLblPos val="nextTo"/>
        <c:crossAx val="1137002367"/>
        <c:crosses val="autoZero"/>
        <c:auto val="1"/>
        <c:lblAlgn val="ctr"/>
        <c:lblOffset val="100"/>
        <c:noMultiLvlLbl val="0"/>
      </c:catAx>
      <c:valAx>
        <c:axId val="1137002367"/>
        <c:scaling>
          <c:orientation val="minMax"/>
          <c:max val="0.65000000000000013"/>
          <c:min val="0"/>
        </c:scaling>
        <c:delete val="1"/>
        <c:axPos val="l"/>
        <c:numFmt formatCode="0.0%" sourceLinked="1"/>
        <c:majorTickMark val="out"/>
        <c:minorTickMark val="none"/>
        <c:tickLblPos val="nextTo"/>
        <c:crossAx val="1137008607"/>
        <c:crosses val="autoZero"/>
        <c:crossBetween val="between"/>
        <c:majorUnit val="0.1"/>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Mental health emergency department rate per 10,000 population</a:t>
            </a:r>
          </a:p>
        </c:rich>
      </c:tx>
      <c:overlay val="0"/>
    </c:title>
    <c:autoTitleDeleted val="0"/>
    <c:plotArea>
      <c:layout>
        <c:manualLayout>
          <c:layoutTarget val="inner"/>
          <c:xMode val="edge"/>
          <c:yMode val="edge"/>
          <c:x val="1.7460317460317461E-2"/>
          <c:y val="0.10993066491688538"/>
          <c:w val="0.96507936507936509"/>
          <c:h val="0.77502252843394581"/>
        </c:manualLayout>
      </c:layout>
      <c:barChart>
        <c:barDir val="col"/>
        <c:grouping val="clustered"/>
        <c:varyColors val="0"/>
        <c:ser>
          <c:idx val="0"/>
          <c:order val="0"/>
          <c:tx>
            <c:strRef>
              <c:f>'Indicator Tables'!$I$41</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6AF6-458F-8F25-3BBB7F704D22}"/>
              </c:ext>
            </c:extLst>
          </c:dPt>
          <c:dPt>
            <c:idx val="1"/>
            <c:invertIfNegative val="0"/>
            <c:bubble3D val="0"/>
            <c:spPr>
              <a:solidFill>
                <a:srgbClr val="A2ADB1"/>
              </a:solidFill>
            </c:spPr>
            <c:extLst>
              <c:ext xmlns:c16="http://schemas.microsoft.com/office/drawing/2014/chart" uri="{C3380CC4-5D6E-409C-BE32-E72D297353CC}">
                <c16:uniqueId val="{00000003-6AF6-458F-8F25-3BBB7F704D2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Tables'!$N$41:$O$41</c:f>
              <c:strCache>
                <c:ptCount val="2"/>
                <c:pt idx="0">
                  <c:v>2016-2018
Somerset County</c:v>
                </c:pt>
                <c:pt idx="1">
                  <c:v>2016-2018
Maine</c:v>
                </c:pt>
              </c:strCache>
            </c:strRef>
          </c:cat>
          <c:val>
            <c:numRef>
              <c:f>'Indicator Tables'!$J$41:$K$41</c:f>
              <c:numCache>
                <c:formatCode>0.0</c:formatCode>
                <c:ptCount val="2"/>
                <c:pt idx="0">
                  <c:v>183.5</c:v>
                </c:pt>
                <c:pt idx="1">
                  <c:v>181.5</c:v>
                </c:pt>
              </c:numCache>
            </c:numRef>
          </c:val>
          <c:extLst>
            <c:ext xmlns:c16="http://schemas.microsoft.com/office/drawing/2014/chart" uri="{C3380CC4-5D6E-409C-BE32-E72D297353CC}">
              <c16:uniqueId val="{00000004-6AF6-458F-8F25-3BBB7F704D22}"/>
            </c:ext>
          </c:extLst>
        </c:ser>
        <c:dLbls>
          <c:dLblPos val="outEnd"/>
          <c:showLegendKey val="0"/>
          <c:showVal val="1"/>
          <c:showCatName val="0"/>
          <c:showSerName val="0"/>
          <c:showPercent val="0"/>
          <c:showBubbleSize val="0"/>
        </c:dLbls>
        <c:gapWidth val="150"/>
        <c:axId val="1137016095"/>
        <c:axId val="1137003199"/>
      </c:barChart>
      <c:catAx>
        <c:axId val="1137016095"/>
        <c:scaling>
          <c:orientation val="minMax"/>
        </c:scaling>
        <c:delete val="0"/>
        <c:axPos val="b"/>
        <c:numFmt formatCode="General" sourceLinked="1"/>
        <c:majorTickMark val="out"/>
        <c:minorTickMark val="none"/>
        <c:tickLblPos val="nextTo"/>
        <c:crossAx val="1137003199"/>
        <c:crosses val="autoZero"/>
        <c:auto val="1"/>
        <c:lblAlgn val="ctr"/>
        <c:lblOffset val="100"/>
        <c:noMultiLvlLbl val="0"/>
      </c:catAx>
      <c:valAx>
        <c:axId val="1137003199"/>
        <c:scaling>
          <c:orientation val="minMax"/>
          <c:max val="190"/>
          <c:min val="175"/>
        </c:scaling>
        <c:delete val="1"/>
        <c:axPos val="l"/>
        <c:numFmt formatCode="0.0" sourceLinked="1"/>
        <c:majorTickMark val="out"/>
        <c:minorTickMark val="none"/>
        <c:tickLblPos val="nextTo"/>
        <c:crossAx val="113701609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Depression, lifetime</a:t>
            </a:r>
          </a:p>
        </c:rich>
      </c:tx>
      <c:overlay val="0"/>
    </c:title>
    <c:autoTitleDeleted val="0"/>
    <c:plotArea>
      <c:layout/>
      <c:barChart>
        <c:barDir val="col"/>
        <c:grouping val="clustered"/>
        <c:varyColors val="0"/>
        <c:ser>
          <c:idx val="0"/>
          <c:order val="0"/>
          <c:tx>
            <c:strRef>
              <c:f>'Indicator Tables'!$H$42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068-4BEC-A68F-BBA0A627DD10}"/>
              </c:ext>
            </c:extLst>
          </c:dPt>
          <c:dPt>
            <c:idx val="1"/>
            <c:invertIfNegative val="0"/>
            <c:bubble3D val="0"/>
            <c:spPr>
              <a:solidFill>
                <a:srgbClr val="3D6E6F"/>
              </a:solidFill>
            </c:spPr>
            <c:extLst>
              <c:ext xmlns:c16="http://schemas.microsoft.com/office/drawing/2014/chart" uri="{C3380CC4-5D6E-409C-BE32-E72D297353CC}">
                <c16:uniqueId val="{00000003-9068-4BEC-A68F-BBA0A627DD10}"/>
              </c:ext>
            </c:extLst>
          </c:dPt>
          <c:dPt>
            <c:idx val="2"/>
            <c:invertIfNegative val="0"/>
            <c:bubble3D val="0"/>
            <c:spPr>
              <a:solidFill>
                <a:srgbClr val="A2ADB1"/>
              </a:solidFill>
            </c:spPr>
            <c:extLst>
              <c:ext xmlns:c16="http://schemas.microsoft.com/office/drawing/2014/chart" uri="{C3380CC4-5D6E-409C-BE32-E72D297353CC}">
                <c16:uniqueId val="{00000005-9068-4BEC-A68F-BBA0A627DD10}"/>
              </c:ext>
            </c:extLst>
          </c:dPt>
          <c:dPt>
            <c:idx val="3"/>
            <c:invertIfNegative val="0"/>
            <c:bubble3D val="0"/>
            <c:spPr>
              <a:solidFill>
                <a:srgbClr val="A2ADB1"/>
              </a:solidFill>
            </c:spPr>
            <c:extLst>
              <c:ext xmlns:c16="http://schemas.microsoft.com/office/drawing/2014/chart" uri="{C3380CC4-5D6E-409C-BE32-E72D297353CC}">
                <c16:uniqueId val="{00000007-9068-4BEC-A68F-BBA0A627DD1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Tables'!$M$42:$P$42</c:f>
              <c:strCache>
                <c:ptCount val="4"/>
                <c:pt idx="0">
                  <c:v>2012-2014
Somerset County</c:v>
                </c:pt>
                <c:pt idx="1">
                  <c:v>2015-2017
Somerset County</c:v>
                </c:pt>
                <c:pt idx="2">
                  <c:v>2015-2017
Maine</c:v>
                </c:pt>
                <c:pt idx="3">
                  <c:v>2017
U.S.</c:v>
                </c:pt>
              </c:strCache>
            </c:strRef>
          </c:cat>
          <c:val>
            <c:numRef>
              <c:f>'Indicator Tables'!$I$42:$L$42</c:f>
              <c:numCache>
                <c:formatCode>0.0%</c:formatCode>
                <c:ptCount val="4"/>
                <c:pt idx="0">
                  <c:v>0.25900000000000001</c:v>
                </c:pt>
                <c:pt idx="1">
                  <c:v>0.214</c:v>
                </c:pt>
                <c:pt idx="2">
                  <c:v>0.23699999999999999</c:v>
                </c:pt>
                <c:pt idx="3">
                  <c:v>0.191</c:v>
                </c:pt>
              </c:numCache>
            </c:numRef>
          </c:val>
          <c:extLst>
            <c:ext xmlns:c16="http://schemas.microsoft.com/office/drawing/2014/chart" uri="{C3380CC4-5D6E-409C-BE32-E72D297353CC}">
              <c16:uniqueId val="{00000008-9068-4BEC-A68F-BBA0A627DD10}"/>
            </c:ext>
          </c:extLst>
        </c:ser>
        <c:dLbls>
          <c:dLblPos val="outEnd"/>
          <c:showLegendKey val="0"/>
          <c:showVal val="1"/>
          <c:showCatName val="0"/>
          <c:showSerName val="0"/>
          <c:showPercent val="0"/>
          <c:showBubbleSize val="0"/>
        </c:dLbls>
        <c:gapWidth val="150"/>
        <c:axId val="551321919"/>
        <c:axId val="551322751"/>
      </c:barChart>
      <c:catAx>
        <c:axId val="551321919"/>
        <c:scaling>
          <c:orientation val="minMax"/>
        </c:scaling>
        <c:delete val="0"/>
        <c:axPos val="b"/>
        <c:numFmt formatCode="General" sourceLinked="1"/>
        <c:majorTickMark val="out"/>
        <c:minorTickMark val="none"/>
        <c:tickLblPos val="nextTo"/>
        <c:crossAx val="551322751"/>
        <c:crosses val="autoZero"/>
        <c:auto val="1"/>
        <c:lblAlgn val="ctr"/>
        <c:lblOffset val="100"/>
        <c:noMultiLvlLbl val="0"/>
      </c:catAx>
      <c:valAx>
        <c:axId val="551322751"/>
        <c:scaling>
          <c:orientation val="minMax"/>
        </c:scaling>
        <c:delete val="1"/>
        <c:axPos val="l"/>
        <c:numFmt formatCode="0.0%" sourceLinked="1"/>
        <c:majorTickMark val="out"/>
        <c:minorTickMark val="none"/>
        <c:tickLblPos val="nextTo"/>
        <c:crossAx val="55132191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1788-4991-B456-39E7F55F5809}"/>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1788-4991-B456-39E7F55F5809}"/>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1788-4991-B456-39E7F55F5809}"/>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1788-4991-B456-39E7F55F5809}"/>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1788-4991-B456-39E7F55F5809}"/>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1788-4991-B456-39E7F55F5809}"/>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1788-4991-B456-39E7F55F5809}"/>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1788-4991-B456-39E7F55F5809}"/>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1788-4991-B456-39E7F55F5809}"/>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1788-4991-B456-39E7F55F5809}"/>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1788-4991-B456-39E7F55F5809}"/>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1788-4991-B456-39E7F55F5809}"/>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1788-4991-B456-39E7F55F5809}"/>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1788-4991-B456-39E7F55F5809}"/>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1788-4991-B456-39E7F55F5809}"/>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1788-4991-B456-39E7F55F5809}"/>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1788-4991-B456-39E7F55F5809}"/>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1788-4991-B456-39E7F55F5809}"/>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Somerset'!$B$4:$B$21</c:f>
              <c:numCache>
                <c:formatCode>0</c:formatCode>
                <c:ptCount val="18"/>
                <c:pt idx="0">
                  <c:v>2724</c:v>
                </c:pt>
                <c:pt idx="1">
                  <c:v>2980</c:v>
                </c:pt>
                <c:pt idx="2">
                  <c:v>3330</c:v>
                </c:pt>
                <c:pt idx="3">
                  <c:v>3332</c:v>
                </c:pt>
                <c:pt idx="4">
                  <c:v>2442</c:v>
                </c:pt>
                <c:pt idx="5">
                  <c:v>2608</c:v>
                </c:pt>
                <c:pt idx="6">
                  <c:v>2772</c:v>
                </c:pt>
                <c:pt idx="7">
                  <c:v>3250</c:v>
                </c:pt>
                <c:pt idx="8">
                  <c:v>3791</c:v>
                </c:pt>
                <c:pt idx="9">
                  <c:v>4223</c:v>
                </c:pt>
                <c:pt idx="10">
                  <c:v>4456</c:v>
                </c:pt>
                <c:pt idx="11">
                  <c:v>4086</c:v>
                </c:pt>
                <c:pt idx="12">
                  <c:v>3697</c:v>
                </c:pt>
                <c:pt idx="13">
                  <c:v>2785</c:v>
                </c:pt>
                <c:pt idx="14">
                  <c:v>2015</c:v>
                </c:pt>
                <c:pt idx="15">
                  <c:v>1575</c:v>
                </c:pt>
                <c:pt idx="16">
                  <c:v>1160</c:v>
                </c:pt>
                <c:pt idx="17">
                  <c:v>1002</c:v>
                </c:pt>
              </c:numCache>
            </c:numRef>
          </c:val>
          <c:extLst>
            <c:ext xmlns:c16="http://schemas.microsoft.com/office/drawing/2014/chart" uri="{C3380CC4-5D6E-409C-BE32-E72D297353CC}">
              <c16:uniqueId val="{00000024-1788-4991-B456-39E7F55F5809}"/>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(high school students)</a:t>
            </a:r>
          </a:p>
        </c:rich>
      </c:tx>
      <c:layout>
        <c:manualLayout>
          <c:xMode val="edge"/>
          <c:yMode val="edge"/>
          <c:x val="0.11953272886343752"/>
          <c:y val="0"/>
        </c:manualLayout>
      </c:layout>
      <c:overlay val="0"/>
    </c:title>
    <c:autoTitleDeleted val="0"/>
    <c:plotArea>
      <c:layout>
        <c:manualLayout>
          <c:layoutTarget val="inner"/>
          <c:xMode val="edge"/>
          <c:yMode val="edge"/>
          <c:x val="2.7777777777777776E-2"/>
          <c:y val="0.14903454857472367"/>
          <c:w val="0.94444444444444442"/>
          <c:h val="0.74444736430537395"/>
        </c:manualLayout>
      </c:layout>
      <c:barChart>
        <c:barDir val="col"/>
        <c:grouping val="clustered"/>
        <c:varyColors val="0"/>
        <c:ser>
          <c:idx val="0"/>
          <c:order val="0"/>
          <c:tx>
            <c:strRef>
              <c:f>'Indicator Tables'!$H$43</c:f>
              <c:strCache>
                <c:ptCount val="1"/>
                <c:pt idx="0">
                  <c:v>N/A</c:v>
                </c:pt>
              </c:strCache>
            </c:strRef>
          </c:tx>
          <c:spPr>
            <a:solidFill>
              <a:srgbClr val="3D6E6F"/>
            </a:solidFill>
          </c:spPr>
          <c:invertIfNegative val="0"/>
          <c:dPt>
            <c:idx val="0"/>
            <c:invertIfNegative val="0"/>
            <c:bubble3D val="0"/>
            <c:extLst>
              <c:ext xmlns:c16="http://schemas.microsoft.com/office/drawing/2014/chart" uri="{C3380CC4-5D6E-409C-BE32-E72D297353CC}">
                <c16:uniqueId val="{00000001-3B8B-4466-BB7E-E587D2323CC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Tables'!$O$43</c:f>
              <c:strCache>
                <c:ptCount val="1"/>
                <c:pt idx="0">
                  <c:v>2019
Maine</c:v>
                </c:pt>
              </c:strCache>
              <c:extLst/>
            </c:strRef>
          </c:cat>
          <c:val>
            <c:numRef>
              <c:f>'Indicator Tables'!$K$43</c:f>
              <c:numCache>
                <c:formatCode>0.0%</c:formatCode>
                <c:ptCount val="1"/>
                <c:pt idx="0">
                  <c:v>0.32100000000000001</c:v>
                </c:pt>
              </c:numCache>
              <c:extLst/>
            </c:numRef>
          </c:val>
          <c:extLst>
            <c:ext xmlns:c16="http://schemas.microsoft.com/office/drawing/2014/chart" uri="{C3380CC4-5D6E-409C-BE32-E72D297353CC}">
              <c16:uniqueId val="{00000002-3B8B-4466-BB7E-E587D2323CCF}"/>
            </c:ext>
          </c:extLst>
        </c:ser>
        <c:dLbls>
          <c:dLblPos val="outEnd"/>
          <c:showLegendKey val="0"/>
          <c:showVal val="1"/>
          <c:showCatName val="0"/>
          <c:showSerName val="0"/>
          <c:showPercent val="0"/>
          <c:showBubbleSize val="0"/>
        </c:dLbls>
        <c:gapWidth val="200"/>
        <c:axId val="546212575"/>
        <c:axId val="546212991"/>
      </c:barChart>
      <c:catAx>
        <c:axId val="546212575"/>
        <c:scaling>
          <c:orientation val="minMax"/>
        </c:scaling>
        <c:delete val="0"/>
        <c:axPos val="b"/>
        <c:numFmt formatCode="General" sourceLinked="1"/>
        <c:majorTickMark val="out"/>
        <c:minorTickMark val="none"/>
        <c:tickLblPos val="nextTo"/>
        <c:crossAx val="546212991"/>
        <c:crosses val="autoZero"/>
        <c:auto val="1"/>
        <c:lblAlgn val="ctr"/>
        <c:lblOffset val="100"/>
        <c:noMultiLvlLbl val="0"/>
      </c:catAx>
      <c:valAx>
        <c:axId val="546212991"/>
        <c:scaling>
          <c:orientation val="minMax"/>
          <c:max val="0.60000000000000009"/>
          <c:min val="0"/>
        </c:scaling>
        <c:delete val="1"/>
        <c:axPos val="l"/>
        <c:numFmt formatCode="0.0%" sourceLinked="1"/>
        <c:majorTickMark val="out"/>
        <c:minorTickMark val="none"/>
        <c:tickLblPos val="nextTo"/>
        <c:crossAx val="546212575"/>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40" dirty="0"/>
              <a:t>Sad/hopeless for two weeks in a row (high school students)</a:t>
            </a:r>
          </a:p>
        </c:rich>
      </c:tx>
      <c:layout>
        <c:manualLayout>
          <c:xMode val="edge"/>
          <c:yMode val="edge"/>
          <c:x val="0.12205798138869005"/>
          <c:y val="0"/>
        </c:manualLayout>
      </c:layout>
      <c:overlay val="0"/>
    </c:title>
    <c:autoTitleDeleted val="0"/>
    <c:plotArea>
      <c:layout>
        <c:manualLayout>
          <c:layoutTarget val="inner"/>
          <c:xMode val="edge"/>
          <c:yMode val="edge"/>
          <c:x val="1.9018897187136417E-2"/>
          <c:y val="0.10565498250162175"/>
          <c:w val="0.96196220562572721"/>
          <c:h val="0.82537278680994264"/>
        </c:manualLayout>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5"/>
              <c:pt idx="0">
                <c:v>2011</c:v>
              </c:pt>
              <c:pt idx="1">
                <c:v>2013</c:v>
              </c:pt>
              <c:pt idx="2">
                <c:v>2015</c:v>
              </c:pt>
              <c:pt idx="3">
                <c:v>2017</c:v>
              </c:pt>
              <c:pt idx="4">
                <c:v>2019</c:v>
              </c:pt>
            </c:numLit>
          </c:cat>
          <c:val>
            <c:numRef>
              <c:f>'H:\PROJECTS\2877021 MaineHealth MSCHNA Communications 2021\Presentations\[Health Indicator Chart Builder.xlsm]Trendings'!$B$2:$F$2</c:f>
              <c:numCache>
                <c:formatCode>General</c:formatCode>
                <c:ptCount val="5"/>
                <c:pt idx="0">
                  <c:v>0.24299999999999999</c:v>
                </c:pt>
                <c:pt idx="1">
                  <c:v>0.221</c:v>
                </c:pt>
                <c:pt idx="2">
                  <c:v>0.253</c:v>
                </c:pt>
                <c:pt idx="3">
                  <c:v>0.29799999999999999</c:v>
                </c:pt>
                <c:pt idx="4">
                  <c:v>0.34499999999999997</c:v>
                </c:pt>
              </c:numCache>
            </c:numRef>
          </c:val>
          <c:smooth val="0"/>
          <c:extLst>
            <c:ext xmlns:c16="http://schemas.microsoft.com/office/drawing/2014/chart" uri="{C3380CC4-5D6E-409C-BE32-E72D297353CC}">
              <c16:uniqueId val="{00000000-C634-4897-9CB6-21A4C7C7AB1A}"/>
            </c:ext>
          </c:extLst>
        </c:ser>
        <c:dLbls>
          <c:showLegendKey val="0"/>
          <c:showVal val="0"/>
          <c:showCatName val="0"/>
          <c:showSerName val="0"/>
          <c:showPercent val="0"/>
          <c:showBubbleSize val="0"/>
        </c:dLbls>
        <c:marker val="1"/>
        <c:smooth val="0"/>
        <c:axId val="565231455"/>
        <c:axId val="565240607"/>
      </c:lineChart>
      <c:catAx>
        <c:axId val="565231455"/>
        <c:scaling>
          <c:orientation val="minMax"/>
        </c:scaling>
        <c:delete val="0"/>
        <c:axPos val="b"/>
        <c:numFmt formatCode="General" sourceLinked="1"/>
        <c:majorTickMark val="out"/>
        <c:minorTickMark val="none"/>
        <c:tickLblPos val="nextTo"/>
        <c:crossAx val="565240607"/>
        <c:crosses val="autoZero"/>
        <c:auto val="1"/>
        <c:lblAlgn val="ctr"/>
        <c:lblOffset val="100"/>
        <c:noMultiLvlLbl val="0"/>
      </c:catAx>
      <c:valAx>
        <c:axId val="565240607"/>
        <c:scaling>
          <c:orientation val="minMax"/>
          <c:max val="0.60000000000000009"/>
          <c:min val="0"/>
        </c:scaling>
        <c:delete val="1"/>
        <c:axPos val="l"/>
        <c:majorGridlines/>
        <c:numFmt formatCode="0%" sourceLinked="0"/>
        <c:majorTickMark val="out"/>
        <c:minorTickMark val="none"/>
        <c:tickLblPos val="nextTo"/>
        <c:crossAx val="565231455"/>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Children living in poverty</a:t>
            </a:r>
          </a:p>
        </c:rich>
      </c:tx>
      <c:overlay val="0"/>
    </c:title>
    <c:autoTitleDeleted val="0"/>
    <c:plotArea>
      <c:layout/>
      <c:barChart>
        <c:barDir val="col"/>
        <c:grouping val="clustered"/>
        <c:varyColors val="0"/>
        <c:ser>
          <c:idx val="0"/>
          <c:order val="0"/>
          <c:tx>
            <c:strRef>
              <c:f>'Indicator Tables'!$H$5</c:f>
              <c:strCache>
                <c:ptCount val="1"/>
                <c:pt idx="0">
                  <c:v>¡</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D5C-4EA8-B243-917C2B3BC68E}"/>
              </c:ext>
            </c:extLst>
          </c:dPt>
          <c:dPt>
            <c:idx val="1"/>
            <c:invertIfNegative val="0"/>
            <c:bubble3D val="0"/>
            <c:spPr>
              <a:solidFill>
                <a:srgbClr val="3D6E6F"/>
              </a:solidFill>
            </c:spPr>
            <c:extLst>
              <c:ext xmlns:c16="http://schemas.microsoft.com/office/drawing/2014/chart" uri="{C3380CC4-5D6E-409C-BE32-E72D297353CC}">
                <c16:uniqueId val="{00000003-5D5C-4EA8-B243-917C2B3BC68E}"/>
              </c:ext>
            </c:extLst>
          </c:dPt>
          <c:dPt>
            <c:idx val="2"/>
            <c:invertIfNegative val="0"/>
            <c:bubble3D val="0"/>
            <c:spPr>
              <a:solidFill>
                <a:srgbClr val="A2ADB1"/>
              </a:solidFill>
            </c:spPr>
            <c:extLst>
              <c:ext xmlns:c16="http://schemas.microsoft.com/office/drawing/2014/chart" uri="{C3380CC4-5D6E-409C-BE32-E72D297353CC}">
                <c16:uniqueId val="{00000005-5D5C-4EA8-B243-917C2B3BC68E}"/>
              </c:ext>
            </c:extLst>
          </c:dPt>
          <c:dPt>
            <c:idx val="3"/>
            <c:invertIfNegative val="0"/>
            <c:bubble3D val="0"/>
            <c:spPr>
              <a:solidFill>
                <a:srgbClr val="A2ADB1"/>
              </a:solidFill>
            </c:spPr>
            <c:extLst>
              <c:ext xmlns:c16="http://schemas.microsoft.com/office/drawing/2014/chart" uri="{C3380CC4-5D6E-409C-BE32-E72D297353CC}">
                <c16:uniqueId val="{00000007-5D5C-4EA8-B243-917C2B3BC68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Tables'!$M$5:$P$5</c:f>
              <c:strCache>
                <c:ptCount val="4"/>
                <c:pt idx="0">
                  <c:v>2018
Somerset County</c:v>
                </c:pt>
                <c:pt idx="1">
                  <c:v>2019
Somerset County</c:v>
                </c:pt>
                <c:pt idx="2">
                  <c:v>2019
Maine</c:v>
                </c:pt>
                <c:pt idx="3">
                  <c:v>2019
U.S.</c:v>
                </c:pt>
              </c:strCache>
            </c:strRef>
          </c:cat>
          <c:val>
            <c:numRef>
              <c:f>'Indicator Tables'!$I$5:$L$5</c:f>
              <c:numCache>
                <c:formatCode>0.0%</c:formatCode>
                <c:ptCount val="4"/>
                <c:pt idx="0">
                  <c:v>0.21099999999999999</c:v>
                </c:pt>
                <c:pt idx="1">
                  <c:v>0.22600000000000001</c:v>
                </c:pt>
                <c:pt idx="2">
                  <c:v>0.13800000000000001</c:v>
                </c:pt>
                <c:pt idx="3">
                  <c:v>0.16800000000000001</c:v>
                </c:pt>
              </c:numCache>
            </c:numRef>
          </c:val>
          <c:extLst>
            <c:ext xmlns:c16="http://schemas.microsoft.com/office/drawing/2014/chart" uri="{C3380CC4-5D6E-409C-BE32-E72D297353CC}">
              <c16:uniqueId val="{00000008-5D5C-4EA8-B243-917C2B3BC68E}"/>
            </c:ext>
          </c:extLst>
        </c:ser>
        <c:dLbls>
          <c:dLblPos val="outEnd"/>
          <c:showLegendKey val="0"/>
          <c:showVal val="1"/>
          <c:showCatName val="0"/>
          <c:showSerName val="0"/>
          <c:showPercent val="0"/>
          <c:showBubbleSize val="0"/>
        </c:dLbls>
        <c:gapWidth val="150"/>
        <c:axId val="1056943775"/>
        <c:axId val="1056939199"/>
      </c:barChart>
      <c:catAx>
        <c:axId val="1056943775"/>
        <c:scaling>
          <c:orientation val="minMax"/>
        </c:scaling>
        <c:delete val="0"/>
        <c:axPos val="b"/>
        <c:numFmt formatCode="General" sourceLinked="1"/>
        <c:majorTickMark val="out"/>
        <c:minorTickMark val="none"/>
        <c:tickLblPos val="nextTo"/>
        <c:crossAx val="1056939199"/>
        <c:crosses val="autoZero"/>
        <c:auto val="1"/>
        <c:lblAlgn val="ctr"/>
        <c:lblOffset val="100"/>
        <c:noMultiLvlLbl val="0"/>
      </c:catAx>
      <c:valAx>
        <c:axId val="1056939199"/>
        <c:scaling>
          <c:orientation val="minMax"/>
        </c:scaling>
        <c:delete val="1"/>
        <c:axPos val="l"/>
        <c:numFmt formatCode="0.0%" sourceLinked="1"/>
        <c:majorTickMark val="out"/>
        <c:minorTickMark val="none"/>
        <c:tickLblPos val="nextTo"/>
        <c:crossAx val="105694377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Adverse childhood experiences (high school students)</a:t>
            </a:r>
          </a:p>
        </c:rich>
      </c:tx>
      <c:overlay val="0"/>
    </c:title>
    <c:autoTitleDeleted val="0"/>
    <c:plotArea>
      <c:layout/>
      <c:barChart>
        <c:barDir val="col"/>
        <c:grouping val="clustered"/>
        <c:varyColors val="0"/>
        <c:ser>
          <c:idx val="0"/>
          <c:order val="0"/>
          <c:tx>
            <c:strRef>
              <c:f>'Indicator Tables'!$H$6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A6D-4DD4-9AD0-21898A68D3BC}"/>
              </c:ext>
            </c:extLst>
          </c:dPt>
          <c:dPt>
            <c:idx val="1"/>
            <c:invertIfNegative val="0"/>
            <c:bubble3D val="0"/>
            <c:spPr>
              <a:solidFill>
                <a:srgbClr val="3D6E6F"/>
              </a:solidFill>
            </c:spPr>
            <c:extLst>
              <c:ext xmlns:c16="http://schemas.microsoft.com/office/drawing/2014/chart" uri="{C3380CC4-5D6E-409C-BE32-E72D297353CC}">
                <c16:uniqueId val="{00000003-2A6D-4DD4-9AD0-21898A68D3BC}"/>
              </c:ext>
            </c:extLst>
          </c:dPt>
          <c:dPt>
            <c:idx val="2"/>
            <c:invertIfNegative val="0"/>
            <c:bubble3D val="0"/>
            <c:spPr>
              <a:solidFill>
                <a:srgbClr val="A2ADB1"/>
              </a:solidFill>
            </c:spPr>
            <c:extLst>
              <c:ext xmlns:c16="http://schemas.microsoft.com/office/drawing/2014/chart" uri="{C3380CC4-5D6E-409C-BE32-E72D297353CC}">
                <c16:uniqueId val="{00000005-2A6D-4DD4-9AD0-21898A68D3B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Tables'!$M$6:$O$6</c:f>
              <c:strCache>
                <c:ptCount val="3"/>
                <c:pt idx="0">
                  <c:v>2017
Somerset County</c:v>
                </c:pt>
                <c:pt idx="1">
                  <c:v>2019
Somerset County</c:v>
                </c:pt>
                <c:pt idx="2">
                  <c:v>2019
Maine</c:v>
                </c:pt>
              </c:strCache>
            </c:strRef>
          </c:cat>
          <c:val>
            <c:numRef>
              <c:f>'Indicator Tables'!$I$6:$K$6</c:f>
              <c:numCache>
                <c:formatCode>0.0%</c:formatCode>
                <c:ptCount val="3"/>
                <c:pt idx="0">
                  <c:v>0.25600000000000001</c:v>
                </c:pt>
                <c:pt idx="1">
                  <c:v>0.27</c:v>
                </c:pt>
                <c:pt idx="2">
                  <c:v>0.21299999999999999</c:v>
                </c:pt>
              </c:numCache>
            </c:numRef>
          </c:val>
          <c:extLst>
            <c:ext xmlns:c16="http://schemas.microsoft.com/office/drawing/2014/chart" uri="{C3380CC4-5D6E-409C-BE32-E72D297353CC}">
              <c16:uniqueId val="{00000006-2A6D-4DD4-9AD0-21898A68D3BC}"/>
            </c:ext>
          </c:extLst>
        </c:ser>
        <c:dLbls>
          <c:dLblPos val="outEnd"/>
          <c:showLegendKey val="0"/>
          <c:showVal val="1"/>
          <c:showCatName val="0"/>
          <c:showSerName val="0"/>
          <c:showPercent val="0"/>
          <c:showBubbleSize val="0"/>
        </c:dLbls>
        <c:gapWidth val="150"/>
        <c:axId val="1056944607"/>
        <c:axId val="1056943359"/>
      </c:barChart>
      <c:catAx>
        <c:axId val="1056944607"/>
        <c:scaling>
          <c:orientation val="minMax"/>
        </c:scaling>
        <c:delete val="0"/>
        <c:axPos val="b"/>
        <c:numFmt formatCode="General" sourceLinked="1"/>
        <c:majorTickMark val="out"/>
        <c:minorTickMark val="none"/>
        <c:tickLblPos val="nextTo"/>
        <c:crossAx val="1056943359"/>
        <c:crosses val="autoZero"/>
        <c:auto val="1"/>
        <c:lblAlgn val="ctr"/>
        <c:lblOffset val="100"/>
        <c:noMultiLvlLbl val="0"/>
      </c:catAx>
      <c:valAx>
        <c:axId val="1056943359"/>
        <c:scaling>
          <c:orientation val="minMax"/>
        </c:scaling>
        <c:delete val="1"/>
        <c:axPos val="l"/>
        <c:numFmt formatCode="0.0%" sourceLinked="1"/>
        <c:majorTickMark val="out"/>
        <c:minorTickMark val="none"/>
        <c:tickLblPos val="nextTo"/>
        <c:crossAx val="10569446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Overall death rate per 100,000 population</a:t>
            </a:r>
          </a:p>
        </c:rich>
      </c:tx>
      <c:overlay val="0"/>
    </c:title>
    <c:autoTitleDeleted val="0"/>
    <c:plotArea>
      <c:layout/>
      <c:barChart>
        <c:barDir val="col"/>
        <c:grouping val="clustered"/>
        <c:varyColors val="0"/>
        <c:ser>
          <c:idx val="0"/>
          <c:order val="0"/>
          <c:tx>
            <c:strRef>
              <c:f>'Indicator Tables'!$H$8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EC2-4D21-92A6-137EDA74D15E}"/>
              </c:ext>
            </c:extLst>
          </c:dPt>
          <c:dPt>
            <c:idx val="1"/>
            <c:invertIfNegative val="0"/>
            <c:bubble3D val="0"/>
            <c:spPr>
              <a:solidFill>
                <a:srgbClr val="3D6E6F"/>
              </a:solidFill>
            </c:spPr>
            <c:extLst>
              <c:ext xmlns:c16="http://schemas.microsoft.com/office/drawing/2014/chart" uri="{C3380CC4-5D6E-409C-BE32-E72D297353CC}">
                <c16:uniqueId val="{00000003-EEC2-4D21-92A6-137EDA74D15E}"/>
              </c:ext>
            </c:extLst>
          </c:dPt>
          <c:dPt>
            <c:idx val="2"/>
            <c:invertIfNegative val="0"/>
            <c:bubble3D val="0"/>
            <c:spPr>
              <a:solidFill>
                <a:srgbClr val="A2ADB1"/>
              </a:solidFill>
            </c:spPr>
            <c:extLst>
              <c:ext xmlns:c16="http://schemas.microsoft.com/office/drawing/2014/chart" uri="{C3380CC4-5D6E-409C-BE32-E72D297353CC}">
                <c16:uniqueId val="{00000005-EEC2-4D21-92A6-137EDA74D15E}"/>
              </c:ext>
            </c:extLst>
          </c:dPt>
          <c:dPt>
            <c:idx val="3"/>
            <c:invertIfNegative val="0"/>
            <c:bubble3D val="0"/>
            <c:spPr>
              <a:solidFill>
                <a:srgbClr val="A2ADB1"/>
              </a:solidFill>
            </c:spPr>
            <c:extLst>
              <c:ext xmlns:c16="http://schemas.microsoft.com/office/drawing/2014/chart" uri="{C3380CC4-5D6E-409C-BE32-E72D297353CC}">
                <c16:uniqueId val="{00000007-EEC2-4D21-92A6-137EDA74D15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Tables'!$M$8:$P$8</c:f>
              <c:strCache>
                <c:ptCount val="4"/>
                <c:pt idx="0">
                  <c:v>2007-2011
Somerset County</c:v>
                </c:pt>
                <c:pt idx="1">
                  <c:v>2015-2019
Somerset County</c:v>
                </c:pt>
                <c:pt idx="2">
                  <c:v>2015-2019
Maine</c:v>
                </c:pt>
                <c:pt idx="3">
                  <c:v>2019
U.S.</c:v>
                </c:pt>
              </c:strCache>
            </c:strRef>
          </c:cat>
          <c:val>
            <c:numRef>
              <c:f>'Indicator Tables'!$I$8:$L$8</c:f>
              <c:numCache>
                <c:formatCode>0.0</c:formatCode>
                <c:ptCount val="4"/>
                <c:pt idx="0">
                  <c:v>829.7</c:v>
                </c:pt>
                <c:pt idx="1">
                  <c:v>878.9</c:v>
                </c:pt>
                <c:pt idx="2">
                  <c:v>764.9</c:v>
                </c:pt>
                <c:pt idx="3">
                  <c:v>715.2</c:v>
                </c:pt>
              </c:numCache>
            </c:numRef>
          </c:val>
          <c:extLst>
            <c:ext xmlns:c16="http://schemas.microsoft.com/office/drawing/2014/chart" uri="{C3380CC4-5D6E-409C-BE32-E72D297353CC}">
              <c16:uniqueId val="{00000008-EEC2-4D21-92A6-137EDA74D15E}"/>
            </c:ext>
          </c:extLst>
        </c:ser>
        <c:dLbls>
          <c:dLblPos val="outEnd"/>
          <c:showLegendKey val="0"/>
          <c:showVal val="1"/>
          <c:showCatName val="0"/>
          <c:showSerName val="0"/>
          <c:showPercent val="0"/>
          <c:showBubbleSize val="0"/>
        </c:dLbls>
        <c:gapWidth val="150"/>
        <c:axId val="1056942527"/>
        <c:axId val="1056932543"/>
      </c:barChart>
      <c:catAx>
        <c:axId val="1056942527"/>
        <c:scaling>
          <c:orientation val="minMax"/>
        </c:scaling>
        <c:delete val="0"/>
        <c:axPos val="b"/>
        <c:numFmt formatCode="General" sourceLinked="1"/>
        <c:majorTickMark val="out"/>
        <c:minorTickMark val="none"/>
        <c:tickLblPos val="nextTo"/>
        <c:crossAx val="1056932543"/>
        <c:crosses val="autoZero"/>
        <c:auto val="1"/>
        <c:lblAlgn val="ctr"/>
        <c:lblOffset val="100"/>
        <c:noMultiLvlLbl val="0"/>
      </c:catAx>
      <c:valAx>
        <c:axId val="1056932543"/>
        <c:scaling>
          <c:orientation val="minMax"/>
        </c:scaling>
        <c:delete val="1"/>
        <c:axPos val="l"/>
        <c:numFmt formatCode="0.0" sourceLinked="1"/>
        <c:majorTickMark val="out"/>
        <c:minorTickMark val="none"/>
        <c:tickLblPos val="nextTo"/>
        <c:crossAx val="105694252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care-sensitive condition emergency department rate per 10,000 population</a:t>
            </a:r>
          </a:p>
        </c:rich>
      </c:tx>
      <c:overlay val="0"/>
    </c:title>
    <c:autoTitleDeleted val="0"/>
    <c:plotArea>
      <c:layout/>
      <c:barChart>
        <c:barDir val="col"/>
        <c:grouping val="clustered"/>
        <c:varyColors val="0"/>
        <c:ser>
          <c:idx val="0"/>
          <c:order val="0"/>
          <c:tx>
            <c:strRef>
              <c:f>'Indicator Tables'!$I$10</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6061-47CE-8006-2A175CEAFB82}"/>
              </c:ext>
            </c:extLst>
          </c:dPt>
          <c:dPt>
            <c:idx val="1"/>
            <c:invertIfNegative val="0"/>
            <c:bubble3D val="0"/>
            <c:spPr>
              <a:solidFill>
                <a:srgbClr val="A2ADB1"/>
              </a:solidFill>
            </c:spPr>
            <c:extLst>
              <c:ext xmlns:c16="http://schemas.microsoft.com/office/drawing/2014/chart" uri="{C3380CC4-5D6E-409C-BE32-E72D297353CC}">
                <c16:uniqueId val="{00000003-6061-47CE-8006-2A175CEAFB8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Tables'!$N$10:$O$10</c:f>
              <c:strCache>
                <c:ptCount val="2"/>
                <c:pt idx="0">
                  <c:v>2016-2018
Somerset County</c:v>
                </c:pt>
                <c:pt idx="1">
                  <c:v>2016-2018
Maine</c:v>
                </c:pt>
              </c:strCache>
            </c:strRef>
          </c:cat>
          <c:val>
            <c:numRef>
              <c:f>'Indicator Tables'!$J$10:$K$10</c:f>
              <c:numCache>
                <c:formatCode>General</c:formatCode>
                <c:ptCount val="2"/>
                <c:pt idx="0">
                  <c:v>491.1</c:v>
                </c:pt>
                <c:pt idx="1">
                  <c:v>282.5</c:v>
                </c:pt>
              </c:numCache>
            </c:numRef>
          </c:val>
          <c:extLst>
            <c:ext xmlns:c16="http://schemas.microsoft.com/office/drawing/2014/chart" uri="{C3380CC4-5D6E-409C-BE32-E72D297353CC}">
              <c16:uniqueId val="{00000004-6061-47CE-8006-2A175CEAFB82}"/>
            </c:ext>
          </c:extLst>
        </c:ser>
        <c:dLbls>
          <c:dLblPos val="outEnd"/>
          <c:showLegendKey val="0"/>
          <c:showVal val="1"/>
          <c:showCatName val="0"/>
          <c:showSerName val="0"/>
          <c:showPercent val="0"/>
          <c:showBubbleSize val="0"/>
        </c:dLbls>
        <c:gapWidth val="150"/>
        <c:axId val="1056937535"/>
        <c:axId val="1056935039"/>
      </c:barChart>
      <c:catAx>
        <c:axId val="1056937535"/>
        <c:scaling>
          <c:orientation val="minMax"/>
        </c:scaling>
        <c:delete val="0"/>
        <c:axPos val="b"/>
        <c:numFmt formatCode="General" sourceLinked="1"/>
        <c:majorTickMark val="out"/>
        <c:minorTickMark val="none"/>
        <c:tickLblPos val="nextTo"/>
        <c:crossAx val="1056935039"/>
        <c:crosses val="autoZero"/>
        <c:auto val="1"/>
        <c:lblAlgn val="ctr"/>
        <c:lblOffset val="100"/>
        <c:noMultiLvlLbl val="0"/>
      </c:catAx>
      <c:valAx>
        <c:axId val="1056935039"/>
        <c:scaling>
          <c:orientation val="minMax"/>
        </c:scaling>
        <c:delete val="1"/>
        <c:axPos val="l"/>
        <c:numFmt formatCode="General" sourceLinked="1"/>
        <c:majorTickMark val="out"/>
        <c:minorTickMark val="none"/>
        <c:tickLblPos val="nextTo"/>
        <c:crossAx val="10569375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Lung cancer new cases per 100,000 population</a:t>
            </a:r>
          </a:p>
        </c:rich>
      </c:tx>
      <c:overlay val="0"/>
    </c:title>
    <c:autoTitleDeleted val="0"/>
    <c:plotArea>
      <c:layout/>
      <c:barChart>
        <c:barDir val="col"/>
        <c:grouping val="clustered"/>
        <c:varyColors val="0"/>
        <c:ser>
          <c:idx val="0"/>
          <c:order val="0"/>
          <c:tx>
            <c:strRef>
              <c:f>'Indicator Tables'!$H$13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0F9-4289-8AFD-47592A40E1A8}"/>
              </c:ext>
            </c:extLst>
          </c:dPt>
          <c:dPt>
            <c:idx val="1"/>
            <c:invertIfNegative val="0"/>
            <c:bubble3D val="0"/>
            <c:spPr>
              <a:solidFill>
                <a:srgbClr val="3D6E6F"/>
              </a:solidFill>
            </c:spPr>
            <c:extLst>
              <c:ext xmlns:c16="http://schemas.microsoft.com/office/drawing/2014/chart" uri="{C3380CC4-5D6E-409C-BE32-E72D297353CC}">
                <c16:uniqueId val="{00000003-90F9-4289-8AFD-47592A40E1A8}"/>
              </c:ext>
            </c:extLst>
          </c:dPt>
          <c:dPt>
            <c:idx val="2"/>
            <c:invertIfNegative val="0"/>
            <c:bubble3D val="0"/>
            <c:spPr>
              <a:solidFill>
                <a:srgbClr val="A2ADB1"/>
              </a:solidFill>
            </c:spPr>
            <c:extLst>
              <c:ext xmlns:c16="http://schemas.microsoft.com/office/drawing/2014/chart" uri="{C3380CC4-5D6E-409C-BE32-E72D297353CC}">
                <c16:uniqueId val="{00000005-90F9-4289-8AFD-47592A40E1A8}"/>
              </c:ext>
            </c:extLst>
          </c:dPt>
          <c:dPt>
            <c:idx val="3"/>
            <c:invertIfNegative val="0"/>
            <c:bubble3D val="0"/>
            <c:spPr>
              <a:solidFill>
                <a:srgbClr val="A2ADB1"/>
              </a:solidFill>
            </c:spPr>
            <c:extLst>
              <c:ext xmlns:c16="http://schemas.microsoft.com/office/drawing/2014/chart" uri="{C3380CC4-5D6E-409C-BE32-E72D297353CC}">
                <c16:uniqueId val="{00000007-90F9-4289-8AFD-47592A40E1A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Tables'!$M$13:$P$13</c:f>
              <c:strCache>
                <c:ptCount val="4"/>
                <c:pt idx="0">
                  <c:v>2013-2015
Somerset County</c:v>
                </c:pt>
                <c:pt idx="1">
                  <c:v>2016-2018
Somerset County</c:v>
                </c:pt>
                <c:pt idx="2">
                  <c:v>2016-2018
Maine</c:v>
                </c:pt>
                <c:pt idx="3">
                  <c:v>2017
U.S.</c:v>
                </c:pt>
              </c:strCache>
            </c:strRef>
          </c:cat>
          <c:val>
            <c:numRef>
              <c:f>'Indicator Tables'!$I$13:$L$13</c:f>
              <c:numCache>
                <c:formatCode>General</c:formatCode>
                <c:ptCount val="4"/>
                <c:pt idx="0">
                  <c:v>84</c:v>
                </c:pt>
                <c:pt idx="1">
                  <c:v>86.5</c:v>
                </c:pt>
                <c:pt idx="2">
                  <c:v>70.8</c:v>
                </c:pt>
                <c:pt idx="3">
                  <c:v>55.3</c:v>
                </c:pt>
              </c:numCache>
            </c:numRef>
          </c:val>
          <c:extLst>
            <c:ext xmlns:c16="http://schemas.microsoft.com/office/drawing/2014/chart" uri="{C3380CC4-5D6E-409C-BE32-E72D297353CC}">
              <c16:uniqueId val="{00000008-90F9-4289-8AFD-47592A40E1A8}"/>
            </c:ext>
          </c:extLst>
        </c:ser>
        <c:dLbls>
          <c:dLblPos val="outEnd"/>
          <c:showLegendKey val="0"/>
          <c:showVal val="1"/>
          <c:showCatName val="0"/>
          <c:showSerName val="0"/>
          <c:showPercent val="0"/>
          <c:showBubbleSize val="0"/>
        </c:dLbls>
        <c:gapWidth val="150"/>
        <c:axId val="1056938367"/>
        <c:axId val="1056943359"/>
      </c:barChart>
      <c:catAx>
        <c:axId val="1056938367"/>
        <c:scaling>
          <c:orientation val="minMax"/>
        </c:scaling>
        <c:delete val="0"/>
        <c:axPos val="b"/>
        <c:numFmt formatCode="General" sourceLinked="1"/>
        <c:majorTickMark val="out"/>
        <c:minorTickMark val="none"/>
        <c:tickLblPos val="nextTo"/>
        <c:crossAx val="1056943359"/>
        <c:crosses val="autoZero"/>
        <c:auto val="1"/>
        <c:lblAlgn val="ctr"/>
        <c:lblOffset val="100"/>
        <c:noMultiLvlLbl val="0"/>
      </c:catAx>
      <c:valAx>
        <c:axId val="1056943359"/>
        <c:scaling>
          <c:orientation val="minMax"/>
        </c:scaling>
        <c:delete val="1"/>
        <c:axPos val="l"/>
        <c:numFmt formatCode="General" sourceLinked="1"/>
        <c:majorTickMark val="out"/>
        <c:minorTickMark val="none"/>
        <c:tickLblPos val="nextTo"/>
        <c:crossAx val="10569383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Cardiovascular disease deaths per 100,000 population</a:t>
            </a:r>
          </a:p>
        </c:rich>
      </c:tx>
      <c:overlay val="0"/>
    </c:title>
    <c:autoTitleDeleted val="0"/>
    <c:plotArea>
      <c:layout/>
      <c:barChart>
        <c:barDir val="col"/>
        <c:grouping val="clustered"/>
        <c:varyColors val="0"/>
        <c:ser>
          <c:idx val="0"/>
          <c:order val="0"/>
          <c:tx>
            <c:strRef>
              <c:f>'Indicator Tables'!$H$15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D77-4664-A96F-183BE8F544F4}"/>
              </c:ext>
            </c:extLst>
          </c:dPt>
          <c:dPt>
            <c:idx val="1"/>
            <c:invertIfNegative val="0"/>
            <c:bubble3D val="0"/>
            <c:spPr>
              <a:solidFill>
                <a:srgbClr val="3D6E6F"/>
              </a:solidFill>
            </c:spPr>
            <c:extLst>
              <c:ext xmlns:c16="http://schemas.microsoft.com/office/drawing/2014/chart" uri="{C3380CC4-5D6E-409C-BE32-E72D297353CC}">
                <c16:uniqueId val="{00000003-5D77-4664-A96F-183BE8F544F4}"/>
              </c:ext>
            </c:extLst>
          </c:dPt>
          <c:dPt>
            <c:idx val="2"/>
            <c:invertIfNegative val="0"/>
            <c:bubble3D val="0"/>
            <c:spPr>
              <a:solidFill>
                <a:srgbClr val="A2ADB1"/>
              </a:solidFill>
            </c:spPr>
            <c:extLst>
              <c:ext xmlns:c16="http://schemas.microsoft.com/office/drawing/2014/chart" uri="{C3380CC4-5D6E-409C-BE32-E72D297353CC}">
                <c16:uniqueId val="{00000005-5D77-4664-A96F-183BE8F544F4}"/>
              </c:ext>
            </c:extLst>
          </c:dPt>
          <c:dPt>
            <c:idx val="3"/>
            <c:invertIfNegative val="0"/>
            <c:bubble3D val="0"/>
            <c:spPr>
              <a:solidFill>
                <a:srgbClr val="A2ADB1"/>
              </a:solidFill>
            </c:spPr>
            <c:extLst>
              <c:ext xmlns:c16="http://schemas.microsoft.com/office/drawing/2014/chart" uri="{C3380CC4-5D6E-409C-BE32-E72D297353CC}">
                <c16:uniqueId val="{00000007-5D77-4664-A96F-183BE8F544F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Tables'!$M$15:$P$15</c:f>
              <c:strCache>
                <c:ptCount val="4"/>
                <c:pt idx="0">
                  <c:v>2007-2011
Somerset County</c:v>
                </c:pt>
                <c:pt idx="1">
                  <c:v>2015-2019
Somerset County</c:v>
                </c:pt>
                <c:pt idx="2">
                  <c:v>2015-2019
Maine</c:v>
                </c:pt>
                <c:pt idx="3">
                  <c:v>2019
U.S.</c:v>
                </c:pt>
              </c:strCache>
            </c:strRef>
          </c:cat>
          <c:val>
            <c:numRef>
              <c:f>'Indicator Tables'!$I$15:$L$15</c:f>
              <c:numCache>
                <c:formatCode>General</c:formatCode>
                <c:ptCount val="4"/>
                <c:pt idx="0">
                  <c:v>237.8</c:v>
                </c:pt>
                <c:pt idx="1">
                  <c:v>240.9</c:v>
                </c:pt>
                <c:pt idx="2">
                  <c:v>193.9</c:v>
                </c:pt>
                <c:pt idx="3">
                  <c:v>213.4</c:v>
                </c:pt>
              </c:numCache>
            </c:numRef>
          </c:val>
          <c:extLst>
            <c:ext xmlns:c16="http://schemas.microsoft.com/office/drawing/2014/chart" uri="{C3380CC4-5D6E-409C-BE32-E72D297353CC}">
              <c16:uniqueId val="{00000008-5D77-4664-A96F-183BE8F544F4}"/>
            </c:ext>
          </c:extLst>
        </c:ser>
        <c:dLbls>
          <c:dLblPos val="outEnd"/>
          <c:showLegendKey val="0"/>
          <c:showVal val="1"/>
          <c:showCatName val="0"/>
          <c:showSerName val="0"/>
          <c:showPercent val="0"/>
          <c:showBubbleSize val="0"/>
        </c:dLbls>
        <c:gapWidth val="150"/>
        <c:axId val="1056940863"/>
        <c:axId val="1056942943"/>
      </c:barChart>
      <c:catAx>
        <c:axId val="1056940863"/>
        <c:scaling>
          <c:orientation val="minMax"/>
        </c:scaling>
        <c:delete val="0"/>
        <c:axPos val="b"/>
        <c:numFmt formatCode="General" sourceLinked="1"/>
        <c:majorTickMark val="out"/>
        <c:minorTickMark val="none"/>
        <c:tickLblPos val="nextTo"/>
        <c:crossAx val="1056942943"/>
        <c:crosses val="autoZero"/>
        <c:auto val="1"/>
        <c:lblAlgn val="ctr"/>
        <c:lblOffset val="100"/>
        <c:noMultiLvlLbl val="0"/>
      </c:catAx>
      <c:valAx>
        <c:axId val="1056942943"/>
        <c:scaling>
          <c:orientation val="minMax"/>
        </c:scaling>
        <c:delete val="1"/>
        <c:axPos val="l"/>
        <c:numFmt formatCode="General" sourceLinked="1"/>
        <c:majorTickMark val="out"/>
        <c:minorTickMark val="none"/>
        <c:tickLblPos val="nextTo"/>
        <c:crossAx val="105694086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dirty="0"/>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fhop.ucsf.edu/sites/fhop.ucsf.edu/files/wysiwyg/Adolescent%20Mental%20Health%20Data.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algn="l">
              <a:spcBef>
                <a:spcPts val="0"/>
              </a:spcBef>
              <a:spcAft>
                <a:spcPts val="0"/>
              </a:spcAft>
            </a:pPr>
            <a:r>
              <a:rPr lang="en-US" sz="1200" dirty="0">
                <a:effectLst/>
                <a:latin typeface="+mn-lt"/>
              </a:rPr>
              <a:t>Terri Vieira, President, </a:t>
            </a:r>
          </a:p>
          <a:p>
            <a:pPr marL="91440" marR="0" algn="l">
              <a:spcBef>
                <a:spcPts val="0"/>
              </a:spcBef>
              <a:spcAft>
                <a:spcPts val="0"/>
              </a:spcAft>
            </a:pPr>
            <a:r>
              <a:rPr lang="en-US" sz="1200" dirty="0">
                <a:effectLst/>
                <a:latin typeface="+mn-lt"/>
              </a:rPr>
              <a:t>Northern</a:t>
            </a:r>
            <a:r>
              <a:rPr lang="en-US" sz="1200" baseline="0" dirty="0">
                <a:effectLst/>
                <a:latin typeface="+mn-lt"/>
              </a:rPr>
              <a:t> Light </a:t>
            </a:r>
            <a:r>
              <a:rPr lang="en-US" sz="1200" baseline="0" dirty="0" err="1">
                <a:effectLst/>
                <a:latin typeface="+mn-lt"/>
              </a:rPr>
              <a:t>Sebasticook</a:t>
            </a:r>
            <a:r>
              <a:rPr lang="en-US" sz="1200" baseline="0" dirty="0">
                <a:effectLst/>
                <a:latin typeface="+mn-lt"/>
              </a:rPr>
              <a:t> Valley Hospital</a:t>
            </a:r>
          </a:p>
          <a:p>
            <a:pPr marL="91440" marR="0" algn="l">
              <a:spcBef>
                <a:spcPts val="600"/>
              </a:spcBef>
              <a:spcAft>
                <a:spcPts val="0"/>
              </a:spcAft>
            </a:pPr>
            <a:endParaRPr lang="en-US" sz="1200" baseline="0" dirty="0">
              <a:effectLst/>
              <a:latin typeface="+mn-lt"/>
            </a:endParaRPr>
          </a:p>
          <a:p>
            <a:pPr marL="91440" marR="0" algn="l">
              <a:spcBef>
                <a:spcPts val="600"/>
              </a:spcBef>
              <a:spcAft>
                <a:spcPts val="0"/>
              </a:spcAft>
            </a:pPr>
            <a:r>
              <a:rPr lang="en-US" sz="1200" baseline="0" dirty="0">
                <a:effectLst/>
                <a:latin typeface="+mn-lt"/>
              </a:rPr>
              <a:t>Richard Willett, CEO, </a:t>
            </a:r>
          </a:p>
          <a:p>
            <a:pPr marL="91440" marR="0" algn="l">
              <a:spcBef>
                <a:spcPts val="0"/>
              </a:spcBef>
              <a:spcAft>
                <a:spcPts val="0"/>
              </a:spcAft>
            </a:pPr>
            <a:r>
              <a:rPr lang="en-US" sz="1200" baseline="0" dirty="0" err="1">
                <a:effectLst/>
                <a:latin typeface="+mn-lt"/>
              </a:rPr>
              <a:t>Redington</a:t>
            </a:r>
            <a:r>
              <a:rPr lang="en-US" sz="1200" baseline="0" dirty="0">
                <a:effectLst/>
                <a:latin typeface="+mn-lt"/>
              </a:rPr>
              <a:t>-Fairview General Hospital</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a:t>
            </a:fld>
            <a:endParaRPr lang="en-US" dirty="0"/>
          </a:p>
        </p:txBody>
      </p:sp>
    </p:spTree>
    <p:extLst>
      <p:ext uri="{BB962C8B-B14F-4D97-AF65-F5344CB8AC3E}">
        <p14:creationId xmlns:p14="http://schemas.microsoft.com/office/powerpoint/2010/main" val="77097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10</a:t>
            </a:fld>
            <a:endParaRPr lang="en-US"/>
          </a:p>
        </p:txBody>
      </p:sp>
    </p:spTree>
    <p:extLst>
      <p:ext uri="{BB962C8B-B14F-4D97-AF65-F5344CB8AC3E}">
        <p14:creationId xmlns:p14="http://schemas.microsoft.com/office/powerpoint/2010/main" val="394006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11</a:t>
            </a:fld>
            <a:endParaRPr lang="en-US"/>
          </a:p>
        </p:txBody>
      </p:sp>
    </p:spTree>
    <p:extLst>
      <p:ext uri="{BB962C8B-B14F-4D97-AF65-F5344CB8AC3E}">
        <p14:creationId xmlns:p14="http://schemas.microsoft.com/office/powerpoint/2010/main" val="277458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t>
            </a:r>
            <a:r>
              <a:rPr lang="en-US" baseline="0" dirty="0" err="1"/>
              <a:t>addres</a:t>
            </a:r>
            <a:r>
              <a:rPr lang="en-US" baseline="0" dirty="0"/>
              <a:t>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Somerset County is 76.5, which is significantly lower than the state average of 78. Somerset County has the lowest life expectancy in the state.  This is an indication that more people</a:t>
            </a:r>
            <a:r>
              <a:rPr lang="en-US" baseline="0" dirty="0"/>
              <a:t> are dying at younger ages than residents in many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Somerset County.  They are also the leading causes of death for the whole state of Maine.</a:t>
            </a:r>
            <a:endParaRPr lang="en-US" dirty="0"/>
          </a:p>
          <a:p>
            <a:endParaRPr lang="en-US" dirty="0"/>
          </a:p>
          <a:p>
            <a:r>
              <a:rPr lang="en-US" dirty="0"/>
              <a:t>The top two leading causes of death are Cancer and Heart Disease, which are the same as the state’s leading causes of death. </a:t>
            </a:r>
          </a:p>
          <a:p>
            <a:endParaRPr lang="en-US" baseline="0" dirty="0"/>
          </a:p>
          <a:p>
            <a:r>
              <a:rPr lang="en-US" baseline="0" dirty="0"/>
              <a:t>Some highlights:</a:t>
            </a:r>
          </a:p>
          <a:p>
            <a:r>
              <a:rPr lang="en-US" baseline="0" dirty="0"/>
              <a:t>In Somerset County and Maine overall, the leading cause of death is cancer followed by Heart Disease, and Chronic Lower Respiratory Disease.  The opposite is true in the U.S. overall- Heart Disease is the leading cause of death, and cancer as the 2</a:t>
            </a:r>
            <a:r>
              <a:rPr lang="en-US" baseline="30000" dirty="0"/>
              <a:t>nd</a:t>
            </a:r>
            <a:r>
              <a:rPr lang="en-US" baseline="0" dirty="0"/>
              <a:t> leading cause. The 3</a:t>
            </a:r>
            <a:r>
              <a:rPr lang="en-US" baseline="30000" dirty="0"/>
              <a:t>rd</a:t>
            </a:r>
            <a:r>
              <a:rPr lang="en-US" baseline="0" dirty="0"/>
              <a:t> leading cause of death for the County is Chronic Lower Respiratory Disease, which is the 4</a:t>
            </a:r>
            <a:r>
              <a:rPr lang="en-US" baseline="30000" dirty="0"/>
              <a:t>th</a:t>
            </a:r>
            <a:r>
              <a:rPr lang="en-US" baseline="0" dirty="0"/>
              <a:t> leading cause for the State. </a:t>
            </a:r>
          </a:p>
          <a:p>
            <a:r>
              <a:rPr lang="en-US" b="0" i="0" dirty="0">
                <a:solidFill>
                  <a:srgbClr val="000000"/>
                </a:solidFill>
                <a:effectLst/>
                <a:latin typeface="Calibri" panose="020F0502020204030204" pitchFamily="34" charset="0"/>
              </a:rPr>
              <a:t>The 4</a:t>
            </a:r>
            <a:r>
              <a:rPr lang="en-US" b="0" i="0" baseline="30000" dirty="0">
                <a:solidFill>
                  <a:srgbClr val="000000"/>
                </a:solidFill>
                <a:effectLst/>
                <a:latin typeface="Calibri" panose="020F0502020204030204" pitchFamily="34" charset="0"/>
              </a:rPr>
              <a:t>th</a:t>
            </a:r>
            <a:r>
              <a:rPr lang="en-US" b="0" i="0" dirty="0">
                <a:solidFill>
                  <a:srgbClr val="000000"/>
                </a:solidFill>
                <a:effectLst/>
                <a:latin typeface="Calibri" panose="020F0502020204030204" pitchFamily="34" charset="0"/>
              </a:rPr>
              <a:t> leading cause of death- Unintentional Injury- includes a number of accidental causes:</a:t>
            </a:r>
            <a:r>
              <a:rPr lang="en-US" dirty="0"/>
              <a:t/>
            </a:r>
            <a:br>
              <a:rPr lang="en-US" dirty="0"/>
            </a:br>
            <a:r>
              <a:rPr lang="en-US" b="0" i="0" dirty="0">
                <a:solidFill>
                  <a:srgbClr val="000000"/>
                </a:solidFill>
                <a:effectLst/>
                <a:latin typeface="Calibri" panose="020F0502020204030204" pitchFamily="34" charset="0"/>
              </a:rPr>
              <a:t>Three of the most common causes are </a:t>
            </a:r>
            <a:r>
              <a:rPr lang="en-US" b="0" i="0" dirty="0" err="1">
                <a:solidFill>
                  <a:srgbClr val="000000"/>
                </a:solidFill>
                <a:effectLst/>
                <a:latin typeface="Calibri" panose="020F0502020204030204" pitchFamily="34" charset="0"/>
              </a:rPr>
              <a:t>i</a:t>
            </a:r>
            <a:r>
              <a:rPr lang="en-US" b="0" i="0" dirty="0">
                <a:solidFill>
                  <a:srgbClr val="000000"/>
                </a:solidFill>
                <a:effectLst/>
                <a:latin typeface="Calibri" panose="020F0502020204030204" pitchFamily="34" charset="0"/>
              </a:rPr>
              <a:t>) Deaths due to motor vehicle crashes, ii) deaths due to accidental falls, iii) deaths due to poisonings that either were unintentional, or the intent was undetermined. Some firearm deaths may also be classified as unintentional.</a:t>
            </a:r>
            <a:r>
              <a:rPr lang="en-US" dirty="0"/>
              <a:t/>
            </a:r>
            <a:br>
              <a:rPr lang="en-US" dirty="0"/>
            </a:br>
            <a:r>
              <a:rPr lang="en-US" b="0" i="0" dirty="0">
                <a:solidFill>
                  <a:srgbClr val="000000"/>
                </a:solidFill>
                <a:effectLst/>
                <a:latin typeface="Calibri" panose="020F0502020204030204" pitchFamily="34" charset="0"/>
              </a:rPr>
              <a:t>Suicides, some Firearm deaths and some Poisoning deaths are classified as intentional injury</a:t>
            </a:r>
          </a:p>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Stroke is the ranked 5</a:t>
            </a:r>
            <a:r>
              <a:rPr lang="en-US" b="0" i="0" baseline="30000" dirty="0">
                <a:solidFill>
                  <a:srgbClr val="000000"/>
                </a:solidFill>
                <a:effectLst/>
                <a:latin typeface="Calibri" panose="020F0502020204030204" pitchFamily="34" charset="0"/>
              </a:rPr>
              <a:t>th</a:t>
            </a:r>
            <a:r>
              <a:rPr lang="en-US" b="0" i="0" dirty="0">
                <a:solidFill>
                  <a:srgbClr val="000000"/>
                </a:solidFill>
                <a:effectLst/>
                <a:latin typeface="Calibri" panose="020F0502020204030204" pitchFamily="34" charset="0"/>
              </a:rPr>
              <a:t> for both the State and Somerset County. </a:t>
            </a:r>
          </a:p>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Source: </a:t>
            </a:r>
            <a:r>
              <a:rPr lang="en-US" sz="1800" b="0" i="0" u="none" strike="noStrike" dirty="0">
                <a:solidFill>
                  <a:srgbClr val="000000"/>
                </a:solidFill>
                <a:effectLst/>
                <a:latin typeface="Calibri" panose="020F0502020204030204" pitchFamily="34" charset="0"/>
              </a:rPr>
              <a:t>National Center for Health Statistics, US CDC</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Somerset has the 9</a:t>
            </a:r>
            <a:r>
              <a:rPr lang="en-US" baseline="30000" dirty="0">
                <a:cs typeface="Calibri"/>
              </a:rPr>
              <a:t>th</a:t>
            </a:r>
            <a:r>
              <a:rPr lang="en-US" dirty="0">
                <a:cs typeface="Calibri"/>
              </a:rPr>
              <a:t> largest population of any Maine County after </a:t>
            </a:r>
            <a:r>
              <a:rPr lang="en-US" sz="1800" b="0" i="0" u="none" strike="noStrike" dirty="0">
                <a:solidFill>
                  <a:srgbClr val="000000"/>
                </a:solidFill>
                <a:effectLst/>
                <a:latin typeface="Calibri" panose="020F0502020204030204" pitchFamily="34" charset="0"/>
              </a:rPr>
              <a:t>Cumberland,</a:t>
            </a:r>
            <a:r>
              <a:rPr lang="en-US" dirty="0"/>
              <a:t> </a:t>
            </a:r>
            <a:r>
              <a:rPr lang="en-US" sz="1800" b="0" i="0" u="none" strike="noStrike" dirty="0">
                <a:solidFill>
                  <a:srgbClr val="000000"/>
                </a:solidFill>
                <a:effectLst/>
                <a:latin typeface="Calibri" panose="020F0502020204030204" pitchFamily="34" charset="0"/>
              </a:rPr>
              <a:t>York,</a:t>
            </a:r>
            <a:r>
              <a:rPr lang="en-US" dirty="0"/>
              <a:t> </a:t>
            </a:r>
            <a:r>
              <a:rPr lang="en-US" sz="1800" b="0" i="0" u="none" strike="noStrike" dirty="0">
                <a:solidFill>
                  <a:srgbClr val="000000"/>
                </a:solidFill>
                <a:effectLst/>
                <a:latin typeface="Calibri" panose="020F0502020204030204" pitchFamily="34" charset="0"/>
              </a:rPr>
              <a:t>Penobscot,</a:t>
            </a:r>
            <a:r>
              <a:rPr lang="en-US" dirty="0"/>
              <a:t> </a:t>
            </a:r>
            <a:r>
              <a:rPr lang="en-US" sz="1800" b="0" i="0" u="none" strike="noStrike" dirty="0">
                <a:solidFill>
                  <a:srgbClr val="000000"/>
                </a:solidFill>
                <a:effectLst/>
                <a:latin typeface="Calibri" panose="020F0502020204030204" pitchFamily="34" charset="0"/>
              </a:rPr>
              <a:t>Kennebec,</a:t>
            </a:r>
            <a:r>
              <a:rPr lang="en-US" dirty="0"/>
              <a:t> </a:t>
            </a:r>
            <a:r>
              <a:rPr lang="en-US" sz="1800" b="0" i="0" u="none" strike="noStrike" dirty="0">
                <a:solidFill>
                  <a:srgbClr val="000000"/>
                </a:solidFill>
                <a:effectLst/>
                <a:latin typeface="Calibri" panose="020F0502020204030204" pitchFamily="34" charset="0"/>
              </a:rPr>
              <a:t>Androscoggin,</a:t>
            </a:r>
            <a:r>
              <a:rPr lang="en-US" dirty="0"/>
              <a:t> </a:t>
            </a:r>
            <a:r>
              <a:rPr lang="en-US" sz="1800" b="0" i="0" u="none" strike="noStrike" dirty="0">
                <a:solidFill>
                  <a:srgbClr val="000000"/>
                </a:solidFill>
                <a:effectLst/>
                <a:latin typeface="Calibri" panose="020F0502020204030204" pitchFamily="34" charset="0"/>
              </a:rPr>
              <a:t>Aroostook,</a:t>
            </a:r>
            <a:r>
              <a:rPr lang="en-US" dirty="0"/>
              <a:t> </a:t>
            </a:r>
            <a:r>
              <a:rPr lang="en-US" sz="1800" b="0" i="0" u="none" strike="noStrike" dirty="0">
                <a:solidFill>
                  <a:srgbClr val="000000"/>
                </a:solidFill>
                <a:effectLst/>
                <a:latin typeface="Calibri" panose="020F0502020204030204" pitchFamily="34" charset="0"/>
              </a:rPr>
              <a:t>Oxford, and</a:t>
            </a:r>
            <a:r>
              <a:rPr lang="en-US" dirty="0"/>
              <a:t> </a:t>
            </a:r>
            <a:r>
              <a:rPr lang="en-US" sz="1800" b="0" i="0" u="none" strike="noStrike" dirty="0">
                <a:solidFill>
                  <a:srgbClr val="000000"/>
                </a:solidFill>
                <a:effectLst/>
                <a:latin typeface="Calibri" panose="020F0502020204030204" pitchFamily="34" charset="0"/>
              </a:rPr>
              <a:t>Hancock</a:t>
            </a:r>
            <a:r>
              <a:rPr lang="en-US" dirty="0">
                <a:cs typeface="Calibri"/>
              </a:rPr>
              <a:t>. </a:t>
            </a:r>
            <a:r>
              <a:rPr lang="en-US" dirty="0"/>
              <a:t>The population is aging. There are fewer children and young adults and more adults over the age of 65, and fewer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Somerset County is one of 12 counties with no population in a metro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dirty="0"/>
          </a:p>
        </p:txBody>
      </p:sp>
    </p:spTree>
    <p:extLst>
      <p:ext uri="{BB962C8B-B14F-4D97-AF65-F5344CB8AC3E}">
        <p14:creationId xmlns:p14="http://schemas.microsoft.com/office/powerpoint/2010/main" val="1578112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Somerset County has had an increase in the rate of adults who have achieved an associate’s degree or higher degree of education. This is highlighted in the change over time map, which shows that this was a greater increase than 2 other counties and equal to 6 other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Somerset County’s poverty rate has increased over the time period, as shown in the change over time map, and has among the highest levels of poverty in the state.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Somerset County has a median household income of </a:t>
            </a:r>
            <a:r>
              <a:rPr lang="en-US" sz="1800" b="0" i="0" u="none" strike="noStrike" dirty="0">
                <a:solidFill>
                  <a:srgbClr val="000000"/>
                </a:solidFill>
                <a:effectLst/>
                <a:latin typeface="Calibri" panose="020F0502020204030204" pitchFamily="34" charset="0"/>
              </a:rPr>
              <a:t>$44,256</a:t>
            </a:r>
            <a:r>
              <a:rPr lang="en-US" dirty="0">
                <a:solidFill>
                  <a:srgbClr val="C00000"/>
                </a:solidFill>
                <a:highlight>
                  <a:srgbClr val="FFFF00"/>
                </a:highlight>
              </a:rPr>
              <a:t>. Somerset has one of the lowest median incomes in Maine. The income range of $40-$45,000 is equal to 3 other counties. This may be due to a lack of accessible jobs, the rural nature of the area, and relatively low educational attainment for the county.</a:t>
            </a: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needed- Definition: </a:t>
            </a:r>
            <a:r>
              <a:rPr lang="en-US" sz="1800" b="0" i="0" u="none" strike="noStrike" dirty="0">
                <a:solidFill>
                  <a:srgbClr val="000000"/>
                </a:solidFill>
                <a:effectLst/>
                <a:latin typeface="Calibri" panose="020F0502020204030204" pitchFamily="34" charset="0"/>
              </a:rPr>
              <a:t>Dollar amount that divides all households in the specified geographic area into two equal groups: half of the households having more income and the other half having less income.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2333399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Somerset has an uninsured rate of 8%, which is higher than 3 counties and equal to 10 counties. Lack of insurance can lead to delayed medical care, emergency room treatment and poorer health outcomes. </a:t>
            </a: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needed- Definition: </a:t>
            </a:r>
            <a:r>
              <a:rPr lang="en-US" sz="1800" b="0" i="0" u="none" strike="noStrike" dirty="0">
                <a:solidFill>
                  <a:srgbClr val="000000"/>
                </a:solidFill>
                <a:effectLst/>
                <a:latin typeface="Calibri" panose="020F0502020204030204" pitchFamily="34" charset="0"/>
              </a:rPr>
              <a:t>Percentage of people who do not currently have any form of health insurance (either individually purchased, provided through their employer, or provided through the government).</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984793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graph shows the percent of children (under 18) living in poverty in Somerset County. The percentage of children living in poverty has slightly increased between 2018 &amp; 2019. Somerset remains significantly higher than Maine and the U.S.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Source: US Census Bureau, Small Area Income and Poverty Estimates</a:t>
            </a:r>
            <a:r>
              <a:rPr lang="en-US" dirty="0"/>
              <a:t> </a:t>
            </a:r>
          </a:p>
          <a:p>
            <a:endParaRPr lang="en-US" dirty="0"/>
          </a:p>
          <a:p>
            <a:r>
              <a:rPr lang="en-US" dirty="0"/>
              <a:t>Read as needed- Definition: Percentage of children, ages 0-17 years, who live in households where the total income of the householder's family is below the established federal poverty level.</a:t>
            </a:r>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142537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Adverse Childhood Experiences, commonly referred to as ACES, have a significant impact on development and later achievement. This chart shows the percentage of Somerset high school students who reported at least 4 out of 10 adverse events. These events may include abuse, neglect, witnessing domestic violence or parental separation. </a:t>
            </a:r>
            <a:r>
              <a:rPr lang="en-US" sz="2800" b="0" i="0" u="none" strike="noStrike" dirty="0">
                <a:solidFill>
                  <a:srgbClr val="000000"/>
                </a:solidFill>
                <a:effectLst/>
                <a:latin typeface="Roboto" panose="02000000000000000000" pitchFamily="2" charset="0"/>
              </a:rPr>
              <a:t>T</a:t>
            </a:r>
            <a:r>
              <a:rPr lang="en-US" sz="2800" b="0" i="0" dirty="0">
                <a:solidFill>
                  <a:srgbClr val="000000"/>
                </a:solidFill>
                <a:effectLst/>
                <a:latin typeface="Roboto" panose="02000000000000000000" pitchFamily="2" charset="0"/>
              </a:rPr>
              <a:t>he questions and criteria to determine ACES changed from 2017 to 2019 and cannot be compared. Past rates were not included for this reason. </a:t>
            </a:r>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Read as needed- Definition: Percentage of high school students who report at least four out of nine adverse childhood experiences. Data collected in odd numbered years.</a:t>
            </a:r>
            <a:r>
              <a:rPr lang="en-US" sz="1800"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3971059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This graph shows the number of deaths per 100,000 within Somerset County. This rate has increased within the county over time, but the difference is not significant. The rate is significantly higher than the state overall. </a:t>
            </a: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endParaRPr lang="en-US" sz="1200" b="0" i="0" u="none" strike="noStrike" dirty="0">
              <a:solidFill>
                <a:srgbClr val="000000"/>
              </a:solidFill>
              <a:effectLst/>
              <a:latin typeface="Calibri" panose="020F0502020204030204" pitchFamily="34" charset="0"/>
            </a:endParaRP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Source: Maine CDC Vital Records and National Center for Health Statistics, US CDC</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Definition:  Rate per 100,000 people of deaths from any cause.</a:t>
            </a:r>
            <a:r>
              <a:rPr lang="en-US" dirty="0"/>
              <a:t> </a:t>
            </a:r>
          </a:p>
          <a:p>
            <a:endParaRPr lang="en-US" dirty="0"/>
          </a:p>
          <a:p>
            <a:endParaRPr lang="en-US" dirty="0"/>
          </a:p>
          <a:p>
            <a:endParaRPr lang="en-US" b="0"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These are measures of quality of care, showing the rates of hospitalizations and visits to the ED for conditions that could have been handled in a doctor’s office include PCPs and urgent care.  Often this happens because the patient does not have access to a PCP. Somerset County has a significantly higher rate of emergency department visits for ambulatory care-sensitive conditions when compared to the state.  These data combine multiple years, in order to make the data more precise. The rate in Somerset County was significantly higher than in the state overall.</a:t>
            </a:r>
          </a:p>
          <a:p>
            <a:endParaRPr lang="en-US" sz="1800" dirty="0">
              <a:cs typeface="Calibri"/>
            </a:endParaRPr>
          </a:p>
          <a:p>
            <a:r>
              <a:rPr lang="en-US" sz="1800" dirty="0">
                <a:cs typeface="Calibri"/>
              </a:rPr>
              <a:t>Source: </a:t>
            </a:r>
            <a:r>
              <a:rPr lang="en-US" sz="1800" dirty="0"/>
              <a:t>Maine Health Data Organization Hospital Inpatient Database</a:t>
            </a:r>
            <a:endParaRPr lang="en-US" sz="1800" dirty="0">
              <a:cs typeface="Calibri"/>
            </a:endParaRPr>
          </a:p>
          <a:p>
            <a:endParaRPr lang="en-US" sz="1800" dirty="0"/>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 people of emergency department discharges with a principal diagnosis of an ambulatory care-sensitive condition.  ACSCs are conditions for which good outpatient care can potentially prevent the need for hospitalization, or for which early intervention can prevent complications or more severe disease.</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Age-Adjusted Definition: </a:t>
            </a:r>
            <a:r>
              <a:rPr lang="en-US" sz="18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endParaRPr lang="en-US" sz="1800" b="0" i="0" u="none" strike="noStrike" dirty="0">
              <a:solidFill>
                <a:srgbClr val="000000"/>
              </a:solidFill>
              <a:effectLst/>
              <a:latin typeface="Calibri" panose="020F0502020204030204" pitchFamily="34" charset="0"/>
            </a:endParaRPr>
          </a:p>
          <a:p>
            <a:endParaRPr lang="en-US" sz="1800" dirty="0"/>
          </a:p>
          <a:p>
            <a:endParaRPr lang="en-US" sz="1800" b="0"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1307810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The rate of lung cancer diagnoses amongst Somerset County residents have slightly increased over time. The County’s rate is significantly higher when compared to the state. </a:t>
            </a:r>
            <a:endParaRPr lang="en-US" sz="1800" b="0" i="0" dirty="0">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Read as needed- Definition:  Rate per 100,000 people of deaths from lung or bronchus cancers.</a:t>
            </a:r>
            <a:r>
              <a:rPr lang="en-US" sz="1800" dirty="0"/>
              <a:t>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Age-Adjustment Definition: </a:t>
            </a:r>
            <a:r>
              <a:rPr lang="en-US" sz="18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2981497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Cardiovascular disease deaths have remained relatively stable within the county over time, seeing only a slight increase. The State’s overall rate of deaths due to cardiovascular disease is significantly lower than Somerset County’s.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100,000 people of deaths with cardiovascular disease as an underlying cause of death.</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Age-Adjustment: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148741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a:t>
            </a:fld>
            <a:endParaRPr lang="en-US"/>
          </a:p>
        </p:txBody>
      </p:sp>
    </p:spTree>
    <p:extLst>
      <p:ext uri="{BB962C8B-B14F-4D97-AF65-F5344CB8AC3E}">
        <p14:creationId xmlns:p14="http://schemas.microsoft.com/office/powerpoint/2010/main" val="3596042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Chronic lower respiratory deaths within Somerset County have increased since 2007-2011. Somerset County’s rate is higher than both the State and the U.S. The difference is considered significant. </a:t>
            </a:r>
          </a:p>
          <a:p>
            <a:endParaRPr lang="en-US" sz="1800" dirty="0"/>
          </a:p>
          <a:p>
            <a:r>
              <a:rPr lang="en-US" sz="2800" b="0" i="0" u="none" strike="noStrike" dirty="0">
                <a:solidFill>
                  <a:srgbClr val="000000"/>
                </a:solidFill>
                <a:effectLst/>
                <a:latin typeface="Calibri" panose="020F0502020204030204" pitchFamily="34" charset="0"/>
              </a:rPr>
              <a:t>Data Source: Maine CDC Vital Records and CDC WONDER Online Database</a:t>
            </a:r>
          </a:p>
          <a:p>
            <a:r>
              <a:rPr lang="en-US" sz="2800" b="0" i="0" u="none" strike="noStrike" dirty="0">
                <a:solidFill>
                  <a:srgbClr val="000000"/>
                </a:solidFill>
                <a:effectLst/>
                <a:latin typeface="Calibri" panose="020F0502020204030204" pitchFamily="34" charset="0"/>
              </a:rPr>
              <a:t/>
            </a:r>
            <a:br>
              <a:rPr lang="en-US" sz="2800" b="0" i="0" u="none" strike="noStrike" dirty="0">
                <a:solidFill>
                  <a:srgbClr val="000000"/>
                </a:solidFill>
                <a:effectLst/>
                <a:latin typeface="Calibri" panose="020F0502020204030204" pitchFamily="34" charset="0"/>
              </a:rPr>
            </a:br>
            <a:r>
              <a:rPr lang="en-US" sz="2800" b="0" i="0" u="none" strike="noStrike" dirty="0">
                <a:solidFill>
                  <a:srgbClr val="000000"/>
                </a:solidFill>
                <a:effectLst/>
                <a:latin typeface="Calibri" panose="020F0502020204030204" pitchFamily="34" charset="0"/>
              </a:rPr>
              <a:t>Read as needed - Definition: Rate per 100,000 people of deaths due to chronic lower respiratory disease.</a:t>
            </a:r>
            <a:r>
              <a:rPr lang="en-US" sz="1800"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1160242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u="none" strike="noStrike" dirty="0">
                <a:solidFill>
                  <a:srgbClr val="000000"/>
                </a:solidFill>
                <a:effectLst/>
                <a:latin typeface="Calibri" panose="020F0502020204030204" pitchFamily="34" charset="0"/>
              </a:rPr>
              <a:t>Injury-related deaths are the 4th leading cause of death in Somerset County. The rate has risen significantly within the county and is now significantly higher than the State of Maine’s rate of injury related deaths.  </a:t>
            </a:r>
          </a:p>
          <a:p>
            <a:endParaRPr lang="en-US" sz="2800" b="0" i="0" u="none" strike="noStrike" dirty="0">
              <a:solidFill>
                <a:srgbClr val="000000"/>
              </a:solidFill>
              <a:effectLst/>
              <a:latin typeface="Calibri" panose="020F0502020204030204" pitchFamily="34" charset="0"/>
            </a:endParaRPr>
          </a:p>
          <a:p>
            <a:r>
              <a:rPr lang="en-US" sz="2800" b="0" i="0" u="none" strike="noStrike" dirty="0">
                <a:solidFill>
                  <a:srgbClr val="000000"/>
                </a:solidFill>
                <a:effectLst/>
                <a:latin typeface="Calibri" panose="020F0502020204030204" pitchFamily="34" charset="0"/>
              </a:rPr>
              <a:t>Data Source: Maine CDC Vital Records</a:t>
            </a:r>
          </a:p>
          <a:p>
            <a:r>
              <a:rPr lang="en-US" sz="2800" b="0" i="0" u="none" strike="noStrike" dirty="0">
                <a:solidFill>
                  <a:srgbClr val="000000"/>
                </a:solidFill>
                <a:effectLst/>
                <a:latin typeface="Calibri" panose="020F0502020204030204" pitchFamily="34" charset="0"/>
              </a:rPr>
              <a:t/>
            </a:r>
            <a:br>
              <a:rPr lang="en-US" sz="2800" b="0" i="0" u="none" strike="noStrike" dirty="0">
                <a:solidFill>
                  <a:srgbClr val="000000"/>
                </a:solidFill>
                <a:effectLst/>
                <a:latin typeface="Calibri" panose="020F0502020204030204" pitchFamily="34" charset="0"/>
              </a:rPr>
            </a:br>
            <a:r>
              <a:rPr lang="en-US" sz="2800" b="0" i="0" u="none" strike="noStrike" dirty="0">
                <a:solidFill>
                  <a:srgbClr val="000000"/>
                </a:solidFill>
                <a:effectLst/>
                <a:latin typeface="Calibri" panose="020F0502020204030204" pitchFamily="34" charset="0"/>
              </a:rPr>
              <a:t>Read as needed- Definition:   Rate per 100,000 people of deaths due to injuries.</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Age Adjustment </a:t>
            </a:r>
            <a:r>
              <a:rPr lang="en-US" sz="1800" dirty="0"/>
              <a:t>Definition</a:t>
            </a:r>
            <a:r>
              <a:rPr lang="en-US" sz="1800" b="0" i="0" dirty="0">
                <a:effectLst/>
                <a:latin typeface="Calibri" panose="020F0502020204030204" pitchFamily="34" charset="0"/>
              </a:rPr>
              <a: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b="0" dirty="0"/>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3469248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rate of fall related deaths within Somerset County have increased significantly since 2007-2011 and is now slightly lower than Maine’s overall rate. This indicator has been age-adjusted, so the increase cannot be attributed to Somerset’s older population. Note the 2007-2011 rate within Somerset County is extremely low and should be interpreted with caution as it’s based on very few cases.</a:t>
            </a:r>
          </a:p>
          <a:p>
            <a:endParaRPr lang="en-US" sz="1800" dirty="0"/>
          </a:p>
          <a:p>
            <a:r>
              <a:rPr lang="en-US" sz="2800" b="0" i="0" u="none" strike="noStrike" dirty="0">
                <a:solidFill>
                  <a:srgbClr val="000000"/>
                </a:solidFill>
                <a:effectLst/>
                <a:latin typeface="Calibri" panose="020F0502020204030204" pitchFamily="34" charset="0"/>
              </a:rPr>
              <a:t>Data Source: Maine CDC Vital Records</a:t>
            </a:r>
          </a:p>
          <a:p>
            <a:r>
              <a:rPr lang="en-US" sz="2800" b="0" i="0" u="none" strike="noStrike" dirty="0">
                <a:solidFill>
                  <a:srgbClr val="000000"/>
                </a:solidFill>
                <a:effectLst/>
                <a:latin typeface="Calibri" panose="020F0502020204030204" pitchFamily="34" charset="0"/>
              </a:rPr>
              <a:t/>
            </a:r>
            <a:br>
              <a:rPr lang="en-US" sz="2800" b="0" i="0" u="none" strike="noStrike" dirty="0">
                <a:solidFill>
                  <a:srgbClr val="000000"/>
                </a:solidFill>
                <a:effectLst/>
                <a:latin typeface="Calibri" panose="020F0502020204030204" pitchFamily="34" charset="0"/>
              </a:rPr>
            </a:br>
            <a:r>
              <a:rPr lang="en-US" sz="2800" b="0" i="0" u="none" strike="noStrike" dirty="0">
                <a:solidFill>
                  <a:srgbClr val="000000"/>
                </a:solidFill>
                <a:effectLst/>
                <a:latin typeface="Calibri" panose="020F0502020204030204" pitchFamily="34" charset="0"/>
              </a:rPr>
              <a:t>Read as needed - Definition:  Rate per 100,000 people of deaths due to unintentional falls.</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Age Adjustment </a:t>
            </a:r>
            <a:r>
              <a:rPr lang="en-US" sz="1800" dirty="0"/>
              <a:t>Definition</a:t>
            </a:r>
            <a:r>
              <a:rPr lang="en-US" sz="1800" b="0" i="0" dirty="0">
                <a:effectLst/>
                <a:latin typeface="Calibri" panose="020F0502020204030204" pitchFamily="34" charset="0"/>
              </a:rPr>
              <a: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1083703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indicator shows unintentional or undetermined poisoning, meaning these deaths are not due to suicide or other intentional injuries. As you can see the rate within Somerset County has increased. This increase is significant and is now slightly below the State’s rate. </a:t>
            </a:r>
            <a:endParaRPr lang="en-US" sz="2400" dirty="0"/>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Read as needed- Definition:  Rate per 100,000 people of deaths due to poisonings of unintentional and undetermined intent.</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Adjustment </a:t>
            </a:r>
            <a:r>
              <a:rPr lang="en-US" sz="1200" dirty="0"/>
              <a:t>Definition</a:t>
            </a:r>
            <a:r>
              <a:rPr lang="en-US" sz="1200" b="0" i="0" dirty="0">
                <a:effectLst/>
                <a:latin typeface="Calibri" panose="020F0502020204030204" pitchFamily="34" charset="0"/>
              </a:rPr>
              <a: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943114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rate of firearm deaths, due to either homicide, suicide, or by accident within Somerset County. Somerset’s rate is significantly higher than Maine overall. </a:t>
            </a:r>
          </a:p>
          <a:p>
            <a:endParaRPr lang="en-US" dirty="0"/>
          </a:p>
          <a:p>
            <a:r>
              <a:rPr lang="en-US" dirty="0"/>
              <a:t>Source: </a:t>
            </a:r>
            <a:r>
              <a:rPr lang="en-US" sz="1800" b="0" i="0" u="none" strike="noStrike" dirty="0">
                <a:solidFill>
                  <a:srgbClr val="000000"/>
                </a:solidFill>
                <a:effectLst/>
                <a:latin typeface="Calibri" panose="020F0502020204030204" pitchFamily="34" charset="0"/>
              </a:rPr>
              <a:t>Maine CDC Vital Records</a:t>
            </a:r>
            <a:r>
              <a:rPr lang="en-US" dirty="0"/>
              <a:t> </a:t>
            </a:r>
          </a:p>
          <a:p>
            <a:endParaRPr lang="en-US" dirty="0"/>
          </a:p>
          <a:p>
            <a:r>
              <a:rPr lang="en-US" dirty="0"/>
              <a:t>Read as needed. Definition: Rate per 100,000 people of deaths due to firearms, all intents.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Adjustment </a:t>
            </a:r>
            <a:r>
              <a:rPr lang="en-US" sz="1200" dirty="0"/>
              <a:t>Definition</a:t>
            </a:r>
            <a:r>
              <a:rPr lang="en-US" sz="1200" b="0" i="0" dirty="0">
                <a:effectLst/>
                <a:latin typeface="Calibri" panose="020F0502020204030204" pitchFamily="34" charset="0"/>
              </a:rPr>
              <a: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3414333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rate of suicide deaths has increased over time in Somerset County and are slightly higher than Maine as a whole.  None of these differences are significant.</a:t>
            </a:r>
          </a:p>
          <a:p>
            <a:endParaRPr lang="en-US" sz="1800" dirty="0">
              <a:cs typeface="Calibri"/>
            </a:endParaRPr>
          </a:p>
          <a:p>
            <a:r>
              <a:rPr lang="en-US" sz="1800" dirty="0">
                <a:cs typeface="Calibri"/>
              </a:rPr>
              <a:t>Source: </a:t>
            </a:r>
            <a:r>
              <a:rPr lang="en-US" sz="1800" dirty="0"/>
              <a:t>Maine CDC Vital Records</a:t>
            </a:r>
          </a:p>
          <a:p>
            <a:endParaRPr lang="en-US" sz="1800" dirty="0"/>
          </a:p>
          <a:p>
            <a:r>
              <a:rPr lang="en-US" sz="1800" dirty="0"/>
              <a:t>Read as needed- Definition: </a:t>
            </a:r>
            <a:r>
              <a:rPr lang="en-US" sz="1800" b="0" i="0" u="none" strike="noStrike" dirty="0">
                <a:solidFill>
                  <a:srgbClr val="000000"/>
                </a:solidFill>
                <a:effectLst/>
                <a:latin typeface="Calibri" panose="020F0502020204030204" pitchFamily="34" charset="0"/>
              </a:rPr>
              <a:t>Rate per 100,000 people of deaths due to suicide.</a:t>
            </a:r>
            <a:r>
              <a:rPr lang="en-US" sz="2800" dirty="0"/>
              <a:t> </a:t>
            </a:r>
          </a:p>
          <a:p>
            <a:r>
              <a:rPr lang="en-US" sz="1800" dirty="0"/>
              <a:t>Age-Adjustment Definition: </a:t>
            </a:r>
            <a:r>
              <a:rPr lang="en-US" sz="18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517244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measure shows the percentage of adults who have lost 6 or more teeth due to tooth decay or gum disease, As you can see, the percentage of adults in Somerset County who have dealt with tooth loss is higher than the State’s rate overall. This difference is significant.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Health Data Organization Hospital Inpatient and Outpatient Databases</a:t>
            </a:r>
          </a:p>
          <a:p>
            <a:endParaRPr lang="en-US" dirty="0"/>
          </a:p>
          <a:p>
            <a:r>
              <a:rPr lang="en-US" dirty="0"/>
              <a:t>Read as needed - Definition: </a:t>
            </a:r>
            <a:r>
              <a:rPr lang="en-US" sz="1800" b="0" i="0" u="none" strike="noStrike" dirty="0">
                <a:solidFill>
                  <a:srgbClr val="000000"/>
                </a:solidFill>
                <a:effectLst/>
                <a:latin typeface="Arial" panose="020B0604020202020204" pitchFamily="34" charset="0"/>
              </a:rPr>
              <a:t>Percentage of adults who have lost six or more teeth due to tooth decay or gum disease. Data collected in even numbered years.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2889560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 ambulatory care condition is one that could be avoid with good preventative care or early intervention. This slide shows the rate of children within Somerset County who needed ambulatory care due to a dental emergency, which primarily includes untreated cavities. Somerset’s rate is significantly higher than Maine’s overall rate.  </a:t>
            </a:r>
          </a:p>
          <a:p>
            <a:endParaRPr lang="en-US" sz="1800" dirty="0"/>
          </a:p>
          <a:p>
            <a:r>
              <a:rPr lang="en-US" sz="1800" dirty="0"/>
              <a:t>Data Source: Maine Health Data Organization Hospital Inpatient and Outpatient Databases</a:t>
            </a:r>
          </a:p>
          <a:p>
            <a:endParaRPr lang="en-US" sz="1800" dirty="0"/>
          </a:p>
          <a:p>
            <a:r>
              <a:rPr lang="en-US" sz="1800" dirty="0"/>
              <a:t>Read as needed - Definition: Rate per 10,000 children with emergency department (ED) visits for dental-related reasons for which good regular dental care can potentially prevent the need for hospitalization, or for which early intervention can prevent complications or more severe disease. Note that included conditions for children are primarily for untreated cavities and are different for adults.</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519168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r</a:t>
            </a:r>
            <a:r>
              <a:rPr lang="en-US" sz="1200" b="0" i="0" u="none" strike="noStrike" dirty="0">
                <a:solidFill>
                  <a:srgbClr val="000000"/>
                </a:solidFill>
                <a:effectLst/>
                <a:latin typeface="Arial" panose="020B0604020202020204" pitchFamily="34" charset="0"/>
              </a:rPr>
              <a:t>ate of deaths for which drugs are the underlying cause, including those attributable to acute poisoning by drugs and those from medical conditions resulting from chronic drug use.  Deaths due to alcohol use are not included. The rate of drug-induced deaths among Somerset County residents is significantly higher with in the county, but not when compared to the state. </a:t>
            </a:r>
          </a:p>
          <a:p>
            <a:r>
              <a:rPr lang="en-US" dirty="0"/>
              <a:t> </a:t>
            </a:r>
          </a:p>
          <a:p>
            <a:r>
              <a:rPr lang="en-US" dirty="0"/>
              <a:t>Source: </a:t>
            </a:r>
            <a:r>
              <a:rPr lang="en-US" sz="1200" b="0" i="0" u="none" strike="noStrike" dirty="0">
                <a:solidFill>
                  <a:srgbClr val="000000"/>
                </a:solidFill>
                <a:effectLst/>
                <a:latin typeface="Arial" panose="020B0604020202020204" pitchFamily="34" charset="0"/>
              </a:rPr>
              <a:t>Maine CDC Vital Records and CDC WONDER Online Database</a:t>
            </a:r>
            <a:r>
              <a:rPr lang="en-US" dirty="0"/>
              <a:t> </a:t>
            </a:r>
          </a:p>
          <a:p>
            <a:endParaRPr lang="en-US" dirty="0"/>
          </a:p>
          <a:p>
            <a:r>
              <a:rPr lang="en-US" dirty="0"/>
              <a:t>Read as needed- Definition: </a:t>
            </a:r>
            <a:r>
              <a:rPr lang="en-US" sz="1800" b="0" i="0" u="none" strike="noStrike" dirty="0">
                <a:solidFill>
                  <a:srgbClr val="000000"/>
                </a:solidFill>
                <a:effectLst/>
                <a:latin typeface="Calibri" panose="020F0502020204030204" pitchFamily="34" charset="0"/>
              </a:rPr>
              <a:t>Rate per 100,000 people of deaths for which drugs are the underlying cause, including those attributable to acute poisoning by drugs and those from medical conditions resulting from chronic drug use.  Deaths due to alcohol use are excluded.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Age-Adjustment Definition: </a:t>
            </a: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601613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Environmental tobacco smoke exposure among high school students has decreased in Somerset County since 2011. Environmental smoke exposure is defined as being in the same room as someone who was smoking cigarettes at least one day during the past seven days. Somerset County’s rate is significantly higher compared to the U.S.’s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Integrated Youth Health Survey</a:t>
            </a:r>
          </a:p>
          <a:p>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Definition: Percentage of high school students who were in the same room with someone who was smoking cigarettes at least one day during the past seven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191350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dirty="0"/>
          </a:p>
        </p:txBody>
      </p:sp>
    </p:spTree>
    <p:extLst>
      <p:ext uri="{BB962C8B-B14F-4D97-AF65-F5344CB8AC3E}">
        <p14:creationId xmlns:p14="http://schemas.microsoft.com/office/powerpoint/2010/main" val="2187566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Environmental tobacco smoke exposure among middle school students has decreased in Somerset County between 2017 &amp; 2019. Somerset County’s rate of 7</a:t>
            </a:r>
            <a:r>
              <a:rPr lang="en-US" sz="1200" baseline="30000" dirty="0"/>
              <a:t>th</a:t>
            </a:r>
            <a:r>
              <a:rPr lang="en-US" sz="1200" dirty="0"/>
              <a:t> and 8</a:t>
            </a:r>
            <a:r>
              <a:rPr lang="en-US" sz="1200" baseline="30000" dirty="0"/>
              <a:t>th</a:t>
            </a:r>
            <a:r>
              <a:rPr lang="en-US" sz="1200" dirty="0"/>
              <a:t> grade students exposed to tobacco smoke is significantly higher than the State’s rate of exposure. </a:t>
            </a:r>
          </a:p>
          <a:p>
            <a:endParaRPr lang="en-US" sz="1200" dirty="0"/>
          </a:p>
          <a:p>
            <a:r>
              <a:rPr lang="en-US" sz="1200" b="0" i="0" u="none" strike="noStrike" dirty="0">
                <a:solidFill>
                  <a:srgbClr val="000000"/>
                </a:solidFill>
                <a:effectLst/>
                <a:latin typeface="Calibri" panose="020F0502020204030204" pitchFamily="34" charset="0"/>
              </a:rPr>
              <a:t>Data Source: Maine Integrated Youth Health Survey</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To be read as needed - Definition: </a:t>
            </a:r>
            <a:r>
              <a:rPr lang="en-US" sz="1800" b="0" i="0" u="none" strike="noStrike" dirty="0">
                <a:solidFill>
                  <a:srgbClr val="000000"/>
                </a:solidFill>
                <a:effectLst/>
                <a:latin typeface="Arial" panose="020B0604020202020204" pitchFamily="34" charset="0"/>
              </a:rPr>
              <a:t>Percentage of high school students who were in the same room with someone who was smoking cigarettes at least one day during the past seven days. Data collected in odd numbered years.</a:t>
            </a:r>
            <a:r>
              <a:rPr lang="en-US" sz="1200"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155104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Food insecurity rates have increased between 2016 &amp; 2019. Although Somerset’s rate is higher than the State, the difference is not considered significant. Those who experience food insecurity in Maine are roughly equal to the US overall. We cannot compare significance between the state and country since different years are being reported. </a:t>
            </a:r>
          </a:p>
          <a:p>
            <a:endParaRPr lang="en-US" sz="1200" b="0" i="0" u="none" strike="noStrike" dirty="0">
              <a:solidFill>
                <a:srgbClr val="000000"/>
              </a:solidFill>
              <a:effectLst/>
              <a:latin typeface="Calibri" panose="020F0502020204030204" pitchFamily="34" charset="0"/>
            </a:endParaRPr>
          </a:p>
          <a:p>
            <a:r>
              <a:rPr lang="en-US" sz="1200" b="0" i="1" u="none" strike="noStrike" dirty="0">
                <a:solidFill>
                  <a:srgbClr val="000000"/>
                </a:solidFill>
                <a:effectLst/>
                <a:latin typeface="Calibri" panose="020F0502020204030204" pitchFamily="34" charset="0"/>
              </a:rPr>
              <a:t>Want</a:t>
            </a:r>
            <a:r>
              <a:rPr lang="en-US" sz="1200" b="0" i="1" u="none" strike="noStrike" baseline="0" dirty="0">
                <a:solidFill>
                  <a:srgbClr val="000000"/>
                </a:solidFill>
                <a:effectLst/>
                <a:latin typeface="Calibri" panose="020F0502020204030204" pitchFamily="34" charset="0"/>
              </a:rPr>
              <a:t> to note that there are indicators that during the COVID pandemic- 2020 and 2021 that the percent of people/families experiencing food insecurity may have increased.  </a:t>
            </a:r>
            <a:endParaRPr lang="en-US" sz="1200" b="0" i="1" u="none" strike="noStrike" dirty="0">
              <a:solidFill>
                <a:srgbClr val="000000"/>
              </a:solidFill>
              <a:effectLst/>
              <a:latin typeface="Calibri" panose="020F0502020204030204" pitchFamily="34" charset="0"/>
            </a:endParaRP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Feeding America:  Map the Meal</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Definition: Percentage of households that lack access, at times, to enough food for an active, healthy life for all household members, or that have limited or uncertain availability of nutritionally adequate food.</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dirty="0"/>
          </a:p>
        </p:txBody>
      </p:sp>
    </p:spTree>
    <p:extLst>
      <p:ext uri="{BB962C8B-B14F-4D97-AF65-F5344CB8AC3E}">
        <p14:creationId xmlns:p14="http://schemas.microsoft.com/office/powerpoint/2010/main" val="1166862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This slide shows the percentage of Somerset County residents under the age of 18 who have experienced food insecurity. Food insecurity is when a household lacks access, at times, to enough food for an active, healthy life for all members or there is limited or uncertain access to food that meets an individual's nutritional needs. As you can see, the percentage of food insecure youth in Somerset County is higher than the state and US rate, but the difference is not significant. </a:t>
            </a:r>
          </a:p>
          <a:p>
            <a:r>
              <a:rPr lang="en-US" sz="1200" b="0" i="0" u="none" strike="noStrike" dirty="0">
                <a:solidFill>
                  <a:srgbClr val="000000"/>
                </a:solidFill>
                <a:effectLst/>
                <a:latin typeface="Calibri" panose="020F0502020204030204" pitchFamily="34" charset="0"/>
              </a:rPr>
              <a:t> </a:t>
            </a:r>
          </a:p>
          <a:p>
            <a:r>
              <a:rPr lang="en-US" sz="1200" b="0" i="0" u="none" strike="noStrike" dirty="0">
                <a:solidFill>
                  <a:srgbClr val="000000"/>
                </a:solidFill>
                <a:effectLst/>
                <a:latin typeface="Calibri" panose="020F0502020204030204" pitchFamily="34" charset="0"/>
              </a:rPr>
              <a:t>Data Source: Feeding America:  Map the Meal</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Definition:  Percentage of households that lack access, at times, to enough food for an active, healthy life for all household members or that have limited or uncertain availability of nutritionally adequate food. Youth refers to children under 18.</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dirty="0"/>
          </a:p>
        </p:txBody>
      </p:sp>
    </p:spTree>
    <p:extLst>
      <p:ext uri="{BB962C8B-B14F-4D97-AF65-F5344CB8AC3E}">
        <p14:creationId xmlns:p14="http://schemas.microsoft.com/office/powerpoint/2010/main" val="4083898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This slide shows the percentage of Somerset County students (enrolled in either elementary, middle, or high school) who are eligible for free or reduced lunch. Children are eligible if their household income is less than 185% of poverty level. The percentage of children eligible for free or reduced lunch in Somerset County is significantly higher than Maine’s rate overall. Currently, lunch is free to all Maine public school students. </a:t>
            </a:r>
          </a:p>
          <a:p>
            <a:endParaRPr lang="en-US" sz="1200" b="0" i="0" u="none" strike="noStrike" dirty="0">
              <a:solidFill>
                <a:srgbClr val="000000"/>
              </a:solidFill>
              <a:effectLst/>
              <a:latin typeface="Calibri" panose="020F0502020204030204" pitchFamily="34" charset="0"/>
            </a:endParaRP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a:t>
            </a:r>
            <a:r>
              <a:rPr lang="en-US" sz="1800" b="0" i="0" u="none" strike="noStrike" dirty="0">
                <a:solidFill>
                  <a:srgbClr val="000000"/>
                </a:solidFill>
                <a:effectLst/>
                <a:latin typeface="Calibri" panose="020F0502020204030204" pitchFamily="34" charset="0"/>
              </a:rPr>
              <a:t>Maine Dept. of Education</a:t>
            </a:r>
            <a:r>
              <a:rPr lang="en-US" dirty="0"/>
              <a:t> </a:t>
            </a:r>
          </a:p>
          <a:p>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Read as needed- Definition:  </a:t>
            </a:r>
            <a:r>
              <a:rPr lang="en-US" sz="1800" b="0" i="0" u="none" strike="noStrike" dirty="0">
                <a:solidFill>
                  <a:srgbClr val="000000"/>
                </a:solidFill>
                <a:effectLst/>
                <a:latin typeface="Calibri" panose="020F0502020204030204" pitchFamily="34" charset="0"/>
              </a:rPr>
              <a:t>The percentage of students enrolled in school who are eligible for free of reduced lunch.  Students living in families at less than 185% of the poverty level are eligible.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dirty="0"/>
          </a:p>
        </p:txBody>
      </p:sp>
    </p:spTree>
    <p:extLst>
      <p:ext uri="{BB962C8B-B14F-4D97-AF65-F5344CB8AC3E}">
        <p14:creationId xmlns:p14="http://schemas.microsoft.com/office/powerpoint/2010/main" val="2001938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indicator shows the rate of Somerset County residents who have received the seasonal flu shot. The County’s rate has increased over time, but Somerset’s rate remains slightly lower than the State’s overall rate. </a:t>
            </a:r>
          </a:p>
          <a:p>
            <a:endParaRPr lang="en-US" dirty="0"/>
          </a:p>
          <a:p>
            <a:r>
              <a:rPr lang="en-US" dirty="0"/>
              <a:t>Source: </a:t>
            </a:r>
            <a:r>
              <a:rPr lang="en-US" sz="1800" b="0" i="0" u="none" strike="noStrike" dirty="0">
                <a:solidFill>
                  <a:srgbClr val="000000"/>
                </a:solidFill>
                <a:effectLst/>
                <a:latin typeface="Calibri" panose="020F0502020204030204" pitchFamily="34" charset="0"/>
              </a:rPr>
              <a:t>Behavioral Risk Factor Surveillance System</a:t>
            </a:r>
            <a:r>
              <a:rPr lang="en-US" dirty="0"/>
              <a:t> </a:t>
            </a:r>
          </a:p>
          <a:p>
            <a:endParaRPr lang="en-US" dirty="0"/>
          </a:p>
          <a:p>
            <a:r>
              <a:rPr lang="en-US" dirty="0"/>
              <a:t>Read as needed- Definition: Percentage of adults who had either a seasonal flu shot or a seasonal flu vaccine that was sprayed in their nose during the past 12 months.</a:t>
            </a: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dirty="0"/>
          </a:p>
        </p:txBody>
      </p:sp>
    </p:spTree>
    <p:extLst>
      <p:ext uri="{BB962C8B-B14F-4D97-AF65-F5344CB8AC3E}">
        <p14:creationId xmlns:p14="http://schemas.microsoft.com/office/powerpoint/2010/main" val="3589208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rate of Somerset County residents being treated in the emergency room for a mental health condition is higher than the State’s rate. This could be related to a lack of access to mental health professionals in the area.  </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Definition:  Rate per 10,000 people of emergency department discharges with a principal diagnosis of mental health condition.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effectLst/>
                <a:latin typeface="Calibri" panose="020F0502020204030204" pitchFamily="34" charset="0"/>
              </a:rPr>
              <a:t>Age-Adjustment: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dirty="0"/>
          </a:p>
        </p:txBody>
      </p:sp>
    </p:spTree>
    <p:extLst>
      <p:ext uri="{BB962C8B-B14F-4D97-AF65-F5344CB8AC3E}">
        <p14:creationId xmlns:p14="http://schemas.microsoft.com/office/powerpoint/2010/main" val="208064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shows the rate of depression among Somerset County adults. There has been a steady decrease over time. The rate is slightly lower than the overall state rates but this difference is not considered significant. </a:t>
            </a:r>
          </a:p>
          <a:p>
            <a:r>
              <a:rPr lang="en-US" sz="1200" b="0" i="0" u="none" strike="noStrike" dirty="0">
                <a:solidFill>
                  <a:srgbClr val="000000"/>
                </a:solidFill>
                <a:effectLst/>
                <a:latin typeface="Calibri" panose="020F0502020204030204" pitchFamily="34" charset="0"/>
              </a:rPr>
              <a:t> </a:t>
            </a:r>
          </a:p>
          <a:p>
            <a:r>
              <a:rPr lang="en-US" sz="1200" b="0" i="0" u="none" strike="noStrike" dirty="0">
                <a:solidFill>
                  <a:srgbClr val="000000"/>
                </a:solidFill>
                <a:effectLst/>
                <a:latin typeface="Calibri" panose="020F0502020204030204" pitchFamily="34" charset="0"/>
              </a:rPr>
              <a:t>Data Source: Behavioral Risk Factor Surveillance System</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Definition: </a:t>
            </a:r>
            <a:r>
              <a:rPr lang="en-US" sz="1800" b="0" i="0" u="none" strike="noStrike" dirty="0">
                <a:solidFill>
                  <a:srgbClr val="000000"/>
                </a:solidFill>
                <a:effectLst/>
                <a:latin typeface="Calibri" panose="020F0502020204030204" pitchFamily="34" charset="0"/>
              </a:rPr>
              <a:t>Percentage of adults who have ever been told by a healthcare provider that they have a depressive disorder.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dirty="0"/>
          </a:p>
        </p:txBody>
      </p:sp>
    </p:spTree>
    <p:extLst>
      <p:ext uri="{BB962C8B-B14F-4D97-AF65-F5344CB8AC3E}">
        <p14:creationId xmlns:p14="http://schemas.microsoft.com/office/powerpoint/2010/main" val="435279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shows Somerset County high school students who reported of feeling sad and hopeless for two weeks or more during the past 12 months and caused them to stop doing some of their usual activities. Depression in adolescence is linked with increased risks for negative effects on growth and development, school performance, and peer/family relationships in later adolescence. The precent has </a:t>
            </a:r>
            <a:r>
              <a:rPr lang="en-US" sz="1200" b="0" i="0" u="none" strike="noStrike" dirty="0">
                <a:solidFill>
                  <a:srgbClr val="000000"/>
                </a:solidFill>
                <a:effectLst/>
                <a:latin typeface="Calibri" panose="020F0502020204030204" pitchFamily="34" charset="0"/>
              </a:rPr>
              <a:t>increased in Somerset County between 2017 and 2019. Somerset County’s rate is higher than the overall State but the difference is not significant. </a:t>
            </a:r>
          </a:p>
          <a:p>
            <a:endParaRPr lang="en-US" sz="1200" dirty="0"/>
          </a:p>
          <a:p>
            <a:r>
              <a:rPr lang="en-US" sz="1800" b="0" i="0" u="none" strike="noStrike" dirty="0">
                <a:solidFill>
                  <a:srgbClr val="000000"/>
                </a:solidFill>
                <a:effectLst/>
                <a:latin typeface="Calibri" panose="020F0502020204030204" pitchFamily="34" charset="0"/>
              </a:rPr>
              <a:t>Data Source: Maine Integrated Youth Health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3"/>
              </a:rPr>
              <a:t>Adolescent Mental Health Data.pdf (ucsf.edu)</a:t>
            </a:r>
            <a:endParaRPr lang="en-US" sz="1800" dirty="0"/>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Data Source: Maine Integrated Youth Health Survey</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Definition:  Percentage of high school students who felt so sad or hopeless almost every day for two weeks or more in a row during the past 12 months that they stopped doing some usual activities.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dirty="0"/>
          </a:p>
        </p:txBody>
      </p:sp>
    </p:spTree>
    <p:extLst>
      <p:ext uri="{BB962C8B-B14F-4D97-AF65-F5344CB8AC3E}">
        <p14:creationId xmlns:p14="http://schemas.microsoft.com/office/powerpoint/2010/main" val="286123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dirty="0"/>
          </a:p>
        </p:txBody>
      </p:sp>
    </p:spTree>
    <p:extLst>
      <p:ext uri="{BB962C8B-B14F-4D97-AF65-F5344CB8AC3E}">
        <p14:creationId xmlns:p14="http://schemas.microsoft.com/office/powerpoint/2010/main" val="17488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a:highlight>
                  <a:srgbClr val="FFFF00"/>
                </a:highlight>
              </a:rPr>
              <a:t>[Add names of those doing the leadership remarks </a:t>
            </a:r>
            <a:r>
              <a:rPr lang="en-US" b="1" dirty="0" err="1">
                <a:highlight>
                  <a:srgbClr val="FFFF00"/>
                </a:highlight>
              </a:rPr>
              <a:t>ie</a:t>
            </a:r>
            <a:r>
              <a:rPr lang="en-US" b="1" dirty="0">
                <a:highlight>
                  <a:srgbClr val="FFFF00"/>
                </a:highlight>
              </a:rPr>
              <a:t> </a:t>
            </a:r>
            <a:r>
              <a:rPr lang="en-US" sz="1200" b="1" dirty="0">
                <a:solidFill>
                  <a:schemeClr val="tx1"/>
                </a:solidFill>
                <a:highlight>
                  <a:srgbClr val="FFFF00"/>
                </a:highlight>
                <a:latin typeface="+mn-lt"/>
              </a:rPr>
              <a:t>Susan</a:t>
            </a:r>
            <a:r>
              <a:rPr lang="en-US" sz="1200" b="1" baseline="0" dirty="0">
                <a:solidFill>
                  <a:schemeClr val="tx1"/>
                </a:solidFill>
                <a:highlight>
                  <a:srgbClr val="FFFF00"/>
                </a:highlight>
                <a:latin typeface="+mn-lt"/>
              </a:rPr>
              <a:t> </a:t>
            </a:r>
            <a:r>
              <a:rPr lang="en-US" sz="1200" b="1" baseline="0" dirty="0" err="1">
                <a:solidFill>
                  <a:schemeClr val="tx1"/>
                </a:solidFill>
                <a:highlight>
                  <a:srgbClr val="FFFF00"/>
                </a:highlight>
                <a:latin typeface="+mn-lt"/>
              </a:rPr>
              <a:t>Keiler</a:t>
            </a:r>
            <a:r>
              <a:rPr lang="en-US" sz="1200" b="1" baseline="0" dirty="0">
                <a:solidFill>
                  <a:schemeClr val="tx1"/>
                </a:solidFill>
                <a:highlight>
                  <a:srgbClr val="FFFF00"/>
                </a:highlight>
                <a:latin typeface="+mn-lt"/>
              </a:rPr>
              <a:t>, </a:t>
            </a:r>
            <a:r>
              <a:rPr lang="en-US" sz="1200" baseline="0" dirty="0">
                <a:solidFill>
                  <a:schemeClr val="tx1"/>
                </a:solidFill>
                <a:highlight>
                  <a:srgbClr val="FFFF00"/>
                </a:highlight>
                <a:latin typeface="+mn-lt"/>
              </a:rPr>
              <a:t>VP Strategic Development of Southern Maine Health Care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baseline="0" dirty="0">
                <a:solidFill>
                  <a:schemeClr val="tx1"/>
                </a:solidFill>
                <a:highlight>
                  <a:srgbClr val="FFFF00"/>
                </a:highlight>
                <a:latin typeface="+mn-lt"/>
              </a:rPr>
              <a:t>Dr. Patrick Taylor, </a:t>
            </a:r>
            <a:r>
              <a:rPr lang="en-US" sz="1200" baseline="0" dirty="0">
                <a:solidFill>
                  <a:schemeClr val="tx1"/>
                </a:solidFill>
                <a:highlight>
                  <a:srgbClr val="FFFF00"/>
                </a:highlight>
                <a:latin typeface="+mn-lt"/>
              </a:rPr>
              <a:t>CEO/President of York Hospital]</a:t>
            </a:r>
            <a:endParaRPr lang="en-US" sz="1200" dirty="0">
              <a:solidFill>
                <a:schemeClr val="tx1"/>
              </a:solidFill>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the following who will provide comments</a:t>
            </a:r>
            <a:r>
              <a:rPr lang="en-US" baseline="0" dirty="0"/>
              <a:t> on recent health improvement efforts</a:t>
            </a:r>
          </a:p>
          <a:p>
            <a:endParaRPr lang="en-US" baseline="0" dirty="0"/>
          </a:p>
          <a:p>
            <a:r>
              <a:rPr lang="en-US" baseline="0" dirty="0"/>
              <a:t>ADD NAME OF THOSE WHO WILL BE DOING REVIEWING PREVIOUS EFFORTS</a:t>
            </a:r>
            <a:endParaRPr lang="en-US" dirty="0"/>
          </a:p>
          <a:p>
            <a:endParaRPr lang="en-US"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latin typeface="+mn-lt"/>
              </a:rPr>
              <a:t>Adam</a:t>
            </a:r>
            <a:r>
              <a:rPr lang="en-US" sz="1200" b="1" baseline="0" dirty="0">
                <a:solidFill>
                  <a:schemeClr val="tx1"/>
                </a:solidFill>
                <a:latin typeface="+mn-lt"/>
              </a:rPr>
              <a:t> Hartwig, </a:t>
            </a:r>
            <a:r>
              <a:rPr lang="en-US" sz="1200" baseline="0" dirty="0">
                <a:solidFill>
                  <a:schemeClr val="tx1"/>
                </a:solidFill>
                <a:latin typeface="+mn-lt"/>
              </a:rPr>
              <a:t>District Liaison ME CDC   </a:t>
            </a:r>
            <a:endParaRPr lang="en-US" sz="1200" dirty="0">
              <a:solidFill>
                <a:schemeClr val="tx1"/>
              </a:solidFill>
              <a:latin typeface="+mn-lt"/>
            </a:endParaRPr>
          </a:p>
          <a:p>
            <a:r>
              <a:rPr lang="en-US" sz="1200" b="1" baseline="0" dirty="0">
                <a:solidFill>
                  <a:schemeClr val="tx1"/>
                </a:solidFill>
                <a:latin typeface="+mn-lt"/>
              </a:rPr>
              <a:t>Sally Manninen</a:t>
            </a:r>
            <a:r>
              <a:rPr lang="en-US" sz="1200" baseline="0" dirty="0">
                <a:solidFill>
                  <a:schemeClr val="tx1"/>
                </a:solidFill>
                <a:latin typeface="+mn-lt"/>
              </a:rPr>
              <a:t>, </a:t>
            </a:r>
            <a:r>
              <a:rPr lang="en-US" sz="1200" kern="1200" dirty="0">
                <a:solidFill>
                  <a:schemeClr val="dk1"/>
                </a:solidFill>
                <a:effectLst/>
                <a:latin typeface="+mn-lt"/>
                <a:ea typeface="+mn-ea"/>
                <a:cs typeface="+mn-cs"/>
              </a:rPr>
              <a:t>Director, Community Health,</a:t>
            </a:r>
            <a:r>
              <a:rPr lang="en-US" sz="1200" kern="1200" baseline="0" dirty="0">
                <a:solidFill>
                  <a:schemeClr val="dk1"/>
                </a:solidFill>
                <a:effectLst/>
                <a:latin typeface="+mn-lt"/>
                <a:ea typeface="+mn-ea"/>
                <a:cs typeface="+mn-cs"/>
              </a:rPr>
              <a:t> York Hospital</a:t>
            </a:r>
            <a:endParaRPr lang="en-US" sz="1200" baseline="0" dirty="0">
              <a:solidFill>
                <a:schemeClr val="tx1"/>
              </a:solidFill>
              <a:latin typeface="+mn-lt"/>
            </a:endParaRPr>
          </a:p>
          <a:p>
            <a:r>
              <a:rPr lang="en-US" sz="1200" b="1" baseline="0" dirty="0">
                <a:solidFill>
                  <a:schemeClr val="tx1"/>
                </a:solidFill>
                <a:latin typeface="+mn-lt"/>
              </a:rPr>
              <a:t>Betsy Kelly </a:t>
            </a:r>
            <a:r>
              <a:rPr lang="en-US" sz="1200" baseline="0" dirty="0">
                <a:solidFill>
                  <a:schemeClr val="tx1"/>
                </a:solidFill>
                <a:latin typeface="+mn-lt"/>
              </a:rPr>
              <a:t>Director</a:t>
            </a:r>
            <a:r>
              <a:rPr lang="en-US" sz="1400" kern="1200" baseline="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Community Health Improvement, SMHC</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Facilitator</a:t>
            </a:r>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270736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11/12/2021</a:t>
            </a:fld>
            <a:endParaRPr lang="en-US" dirty="0"/>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dirty="0"/>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11/12/2021</a:t>
            </a:fld>
            <a:endParaRPr lang="en-US" dirty="0"/>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dirty="0"/>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11/12/2021</a:t>
            </a:fld>
            <a:endParaRPr lang="en-US" dirty="0"/>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dirty="0"/>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11/12/2021</a:t>
            </a:fld>
            <a:endParaRPr lang="en-US" dirty="0"/>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dirty="0"/>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11/12/2021</a:t>
            </a:fld>
            <a:endParaRPr lang="en-US" dirty="0"/>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dirty="0"/>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11/12/2021</a:t>
            </a:fld>
            <a:endParaRPr lang="en-US" dirty="0"/>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dirty="0"/>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11/12/2021</a:t>
            </a:fld>
            <a:endParaRPr lang="en-US" dirty="0"/>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dirty="0"/>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11/12/2021</a:t>
            </a:fld>
            <a:endParaRPr lang="en-US" dirty="0"/>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dirty="0"/>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11/12/2021</a:t>
            </a:fld>
            <a:endParaRPr lang="en-US" dirty="0"/>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dirty="0"/>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stardy@northernlight.org" TargetMode="External"/><Relationship Id="rId2" Type="http://schemas.openxmlformats.org/officeDocument/2006/relationships/hyperlink" Target="mailto:paula.thomson@maine.gov" TargetMode="External"/><Relationship Id="rId1" Type="http://schemas.openxmlformats.org/officeDocument/2006/relationships/slideLayout" Target="../slideLayouts/slideLayout2.xml"/><Relationship Id="rId6" Type="http://schemas.openxmlformats.org/officeDocument/2006/relationships/hyperlink" Target="http://www.mainechna.org/" TargetMode="External"/><Relationship Id="rId5" Type="http://schemas.openxmlformats.org/officeDocument/2006/relationships/hyperlink" Target="mailto:info@mainechna.org" TargetMode="External"/><Relationship Id="rId4" Type="http://schemas.openxmlformats.org/officeDocument/2006/relationships/hyperlink" Target="mailto:mlitalien@rfgh.n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Somerset County </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descr="A picture containing silhouette&#10;&#10;Description automatically generated">
            <a:extLst>
              <a:ext uri="{FF2B5EF4-FFF2-40B4-BE49-F238E27FC236}">
                <a16:creationId xmlns:a16="http://schemas.microsoft.com/office/drawing/2014/main" id="{EA86F7B5-D834-4CAF-934A-45C952955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566" y="725911"/>
            <a:ext cx="3931444"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2624" y="219458"/>
            <a:ext cx="11618976" cy="984885"/>
          </a:xfrm>
          <a:prstGeom prst="rect">
            <a:avLst/>
          </a:prstGeom>
          <a:noFill/>
        </p:spPr>
        <p:txBody>
          <a:bodyPr wrap="square" rtlCol="0">
            <a:spAutoFit/>
          </a:bodyPr>
          <a:lstStyle/>
          <a:p>
            <a:r>
              <a:rPr lang="en-US" sz="4000" b="1" dirty="0"/>
              <a:t>Central District 2019-22 Priority Areas</a:t>
            </a:r>
          </a:p>
          <a:p>
            <a:r>
              <a:rPr lang="en-US" dirty="0"/>
              <a:t>Hospital and District priority areas of work since the 2018 Shared CHNA</a:t>
            </a:r>
          </a:p>
        </p:txBody>
      </p:sp>
      <p:graphicFrame>
        <p:nvGraphicFramePr>
          <p:cNvPr id="6" name="Table 5"/>
          <p:cNvGraphicFramePr>
            <a:graphicFrameLocks noGrp="1"/>
          </p:cNvGraphicFramePr>
          <p:nvPr/>
        </p:nvGraphicFramePr>
        <p:xfrm>
          <a:off x="256033" y="1511809"/>
          <a:ext cx="11558014" cy="2273610"/>
        </p:xfrm>
        <a:graphic>
          <a:graphicData uri="http://schemas.openxmlformats.org/drawingml/2006/table">
            <a:tbl>
              <a:tblPr firstRow="1" firstCol="1" bandRow="1">
                <a:tableStyleId>{7DF18680-E054-41AD-8BC1-D1AEF772440D}</a:tableStyleId>
              </a:tblPr>
              <a:tblGrid>
                <a:gridCol w="1452846">
                  <a:extLst>
                    <a:ext uri="{9D8B030D-6E8A-4147-A177-3AD203B41FA5}">
                      <a16:colId xmlns:a16="http://schemas.microsoft.com/office/drawing/2014/main" val="20000"/>
                    </a:ext>
                  </a:extLst>
                </a:gridCol>
                <a:gridCol w="1783829">
                  <a:extLst>
                    <a:ext uri="{9D8B030D-6E8A-4147-A177-3AD203B41FA5}">
                      <a16:colId xmlns:a16="http://schemas.microsoft.com/office/drawing/2014/main" val="20001"/>
                    </a:ext>
                  </a:extLst>
                </a:gridCol>
                <a:gridCol w="1663908">
                  <a:extLst>
                    <a:ext uri="{9D8B030D-6E8A-4147-A177-3AD203B41FA5}">
                      <a16:colId xmlns:a16="http://schemas.microsoft.com/office/drawing/2014/main" val="20002"/>
                    </a:ext>
                  </a:extLst>
                </a:gridCol>
                <a:gridCol w="2098623">
                  <a:extLst>
                    <a:ext uri="{9D8B030D-6E8A-4147-A177-3AD203B41FA5}">
                      <a16:colId xmlns:a16="http://schemas.microsoft.com/office/drawing/2014/main" val="20003"/>
                    </a:ext>
                  </a:extLst>
                </a:gridCol>
                <a:gridCol w="2068643">
                  <a:extLst>
                    <a:ext uri="{9D8B030D-6E8A-4147-A177-3AD203B41FA5}">
                      <a16:colId xmlns:a16="http://schemas.microsoft.com/office/drawing/2014/main" val="20004"/>
                    </a:ext>
                  </a:extLst>
                </a:gridCol>
                <a:gridCol w="2490165">
                  <a:extLst>
                    <a:ext uri="{9D8B030D-6E8A-4147-A177-3AD203B41FA5}">
                      <a16:colId xmlns:a16="http://schemas.microsoft.com/office/drawing/2014/main" val="20005"/>
                    </a:ext>
                  </a:extLst>
                </a:gridCol>
              </a:tblGrid>
              <a:tr h="799112">
                <a:tc>
                  <a:txBody>
                    <a:bodyPr/>
                    <a:lstStyle/>
                    <a:p>
                      <a:pPr marL="0" marR="0" algn="ctr">
                        <a:lnSpc>
                          <a:spcPct val="115000"/>
                        </a:lnSpc>
                        <a:spcBef>
                          <a:spcPts val="0"/>
                        </a:spcBef>
                        <a:spcAft>
                          <a:spcPts val="0"/>
                        </a:spcAft>
                      </a:pPr>
                      <a:r>
                        <a:rPr lang="en-US" sz="1400" dirty="0">
                          <a:effectLst/>
                        </a:rPr>
                        <a:t>Access to Care</a:t>
                      </a: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Adverse Childhood</a:t>
                      </a:r>
                      <a:r>
                        <a:rPr lang="en-US" sz="1400" baseline="0" dirty="0">
                          <a:effectLst/>
                        </a:rPr>
                        <a:t> Experiences</a:t>
                      </a: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dirty="0">
                          <a:effectLst/>
                        </a:rPr>
                        <a:t>Chronic Disease</a:t>
                      </a:r>
                      <a:endParaRPr lang="en-US" sz="1400" dirty="0">
                        <a:solidFill>
                          <a:schemeClr val="tx1"/>
                        </a:solidFill>
                        <a:effectLst/>
                        <a:latin typeface="Calibri" panose="020F0502020204030204" pitchFamily="34" charset="0"/>
                        <a:ea typeface="Calibri"/>
                        <a:cs typeface="Times New Roman"/>
                      </a:endParaRPr>
                    </a:p>
                    <a:p>
                      <a:pPr marL="0" marR="0" algn="ctr">
                        <a:lnSpc>
                          <a:spcPct val="115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dirty="0">
                          <a:effectLst/>
                        </a:rPr>
                        <a:t>Food Insecurity</a:t>
                      </a:r>
                      <a:endParaRPr lang="en-US" sz="1400" dirty="0">
                        <a:solidFill>
                          <a:schemeClr val="tx1"/>
                        </a:solidFill>
                        <a:effectLst/>
                        <a:latin typeface="Calibri" panose="020F0502020204030204" pitchFamily="34" charset="0"/>
                        <a:ea typeface="Calibri"/>
                        <a:cs typeface="Times New Roman"/>
                      </a:endParaRPr>
                    </a:p>
                    <a:p>
                      <a:pPr marL="0" marR="0" algn="ctr">
                        <a:lnSpc>
                          <a:spcPct val="115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dirty="0">
                          <a:effectLst/>
                        </a:rPr>
                        <a:t>Mental Health Services</a:t>
                      </a:r>
                      <a:endParaRPr lang="en-US" sz="1400" dirty="0">
                        <a:solidFill>
                          <a:schemeClr val="tx1"/>
                        </a:solidFill>
                        <a:effectLst/>
                        <a:latin typeface="Calibri" panose="020F0502020204030204" pitchFamily="34" charset="0"/>
                        <a:ea typeface="Calibri"/>
                        <a:cs typeface="Times New Roman"/>
                      </a:endParaRPr>
                    </a:p>
                    <a:p>
                      <a:pPr marL="0" marR="0" algn="ctr">
                        <a:lnSpc>
                          <a:spcPct val="115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b="1" kern="1200" baseline="0" dirty="0">
                          <a:solidFill>
                            <a:schemeClr val="lt1"/>
                          </a:solidFill>
                          <a:effectLst/>
                          <a:latin typeface="+mn-lt"/>
                          <a:ea typeface="+mn-ea"/>
                          <a:cs typeface="+mn-cs"/>
                        </a:rPr>
                        <a:t>Obesity, Physical Activity and Nutrition</a:t>
                      </a:r>
                    </a:p>
                  </a:txBody>
                  <a:tcPr marL="68580" marR="68580" marT="0" marB="0" anchor="ctr"/>
                </a:tc>
                <a:extLst>
                  <a:ext uri="{0D108BD9-81ED-4DB2-BD59-A6C34878D82A}">
                    <a16:rowId xmlns:a16="http://schemas.microsoft.com/office/drawing/2014/main" val="10000"/>
                  </a:ext>
                </a:extLst>
              </a:tr>
              <a:tr h="1474498">
                <a:tc>
                  <a:txBody>
                    <a:bodyPr/>
                    <a:lstStyle/>
                    <a:p>
                      <a:pPr marL="0" marR="0" algn="l">
                        <a:lnSpc>
                          <a:spcPct val="100000"/>
                        </a:lnSpc>
                        <a:spcBef>
                          <a:spcPts val="0"/>
                        </a:spcBef>
                        <a:spcAft>
                          <a:spcPts val="0"/>
                        </a:spcAft>
                      </a:pPr>
                      <a:r>
                        <a:rPr lang="en-US" sz="1200" b="0" dirty="0" err="1">
                          <a:solidFill>
                            <a:schemeClr val="tx1"/>
                          </a:solidFill>
                          <a:effectLst/>
                          <a:latin typeface="Calibri" panose="020F0502020204030204" pitchFamily="34" charset="0"/>
                          <a:ea typeface="Calibri"/>
                          <a:cs typeface="Times New Roman"/>
                        </a:rPr>
                        <a:t>MaineGeneral</a:t>
                      </a:r>
                      <a:r>
                        <a:rPr lang="en-US" sz="1200" b="0" dirty="0">
                          <a:solidFill>
                            <a:schemeClr val="tx1"/>
                          </a:solidFill>
                          <a:effectLst/>
                          <a:latin typeface="Calibri" panose="020F0502020204030204" pitchFamily="34" charset="0"/>
                          <a:ea typeface="Calibri"/>
                          <a:cs typeface="Times New Roman"/>
                        </a:rPr>
                        <a:t> Health</a:t>
                      </a:r>
                    </a:p>
                    <a:p>
                      <a:pPr marL="0" marR="0" algn="l">
                        <a:lnSpc>
                          <a:spcPct val="100000"/>
                        </a:lnSpc>
                        <a:spcBef>
                          <a:spcPts val="0"/>
                        </a:spcBef>
                        <a:spcAft>
                          <a:spcPts val="0"/>
                        </a:spcAft>
                      </a:pPr>
                      <a:endParaRPr lang="en-US" sz="1200" b="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0" dirty="0" err="1">
                          <a:solidFill>
                            <a:schemeClr val="tx1"/>
                          </a:solidFill>
                          <a:effectLst/>
                          <a:latin typeface="Calibri" panose="020F0502020204030204" pitchFamily="34" charset="0"/>
                          <a:ea typeface="Calibri"/>
                          <a:cs typeface="Times New Roman"/>
                        </a:rPr>
                        <a:t>Redington</a:t>
                      </a:r>
                      <a:r>
                        <a:rPr lang="en-US" sz="1200" b="0" dirty="0">
                          <a:solidFill>
                            <a:schemeClr val="tx1"/>
                          </a:solidFill>
                          <a:effectLst/>
                          <a:latin typeface="Calibri" panose="020F0502020204030204" pitchFamily="34" charset="0"/>
                          <a:ea typeface="Calibri"/>
                          <a:cs typeface="Times New Roman"/>
                        </a:rPr>
                        <a:t>-Fairview General Hospital</a:t>
                      </a:r>
                    </a:p>
                    <a:p>
                      <a:pPr marL="0" marR="0" algn="ctr">
                        <a:lnSpc>
                          <a:spcPct val="100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p>
                      <a:pPr marL="0" marR="0" algn="ctr">
                        <a:lnSpc>
                          <a:spcPct val="100000"/>
                        </a:lnSpc>
                        <a:spcBef>
                          <a:spcPts val="0"/>
                        </a:spcBef>
                        <a:spcAft>
                          <a:spcPts val="0"/>
                        </a:spcAft>
                      </a:pPr>
                      <a:endParaRPr lang="en-US" sz="1400" dirty="0">
                        <a:solidFill>
                          <a:schemeClr val="tx1"/>
                        </a:solidFill>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a:effectLst/>
                          <a:latin typeface="Calibri" panose="020F0502020204030204" pitchFamily="34" charset="0"/>
                          <a:ea typeface="Calibri"/>
                          <a:cs typeface="Times New Roman"/>
                        </a:rPr>
                        <a:t>Central District</a:t>
                      </a:r>
                      <a:r>
                        <a:rPr lang="en-US" sz="1200" baseline="0" dirty="0">
                          <a:effectLst/>
                          <a:latin typeface="Calibri" panose="020F0502020204030204" pitchFamily="34" charset="0"/>
                          <a:ea typeface="Calibri"/>
                          <a:cs typeface="Times New Roman"/>
                        </a:rPr>
                        <a:t> Coordinating Council</a:t>
                      </a:r>
                      <a:endParaRPr lang="en-US" sz="1200" dirty="0">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err="1">
                          <a:effectLst/>
                          <a:latin typeface="Calibri" panose="020F0502020204030204" pitchFamily="34" charset="0"/>
                          <a:ea typeface="Calibri"/>
                          <a:cs typeface="Times New Roman"/>
                        </a:rPr>
                        <a:t>MaineGeneral</a:t>
                      </a:r>
                      <a:r>
                        <a:rPr lang="en-US" sz="1200" baseline="0" dirty="0">
                          <a:effectLst/>
                          <a:latin typeface="Calibri" panose="020F0502020204030204" pitchFamily="34" charset="0"/>
                          <a:ea typeface="Calibri"/>
                          <a:cs typeface="Times New Roman"/>
                        </a:rPr>
                        <a:t> Health</a:t>
                      </a:r>
                    </a:p>
                    <a:p>
                      <a:pPr marL="0" marR="0" algn="l">
                        <a:lnSpc>
                          <a:spcPct val="100000"/>
                        </a:lnSpc>
                        <a:spcBef>
                          <a:spcPts val="0"/>
                        </a:spcBef>
                        <a:spcAft>
                          <a:spcPts val="0"/>
                        </a:spcAft>
                      </a:pPr>
                      <a:endParaRPr lang="en-US" sz="1200" baseline="0" dirty="0">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aseline="0" dirty="0" err="1">
                          <a:effectLst/>
                          <a:latin typeface="Calibri" panose="020F0502020204030204" pitchFamily="34" charset="0"/>
                          <a:ea typeface="Calibri"/>
                          <a:cs typeface="Times New Roman"/>
                        </a:rPr>
                        <a:t>Redington</a:t>
                      </a:r>
                      <a:r>
                        <a:rPr lang="en-US" sz="1200" baseline="0" dirty="0">
                          <a:effectLst/>
                          <a:latin typeface="Calibri" panose="020F0502020204030204" pitchFamily="34" charset="0"/>
                          <a:ea typeface="Calibri"/>
                          <a:cs typeface="Times New Roman"/>
                        </a:rPr>
                        <a:t>-Fairview General Hospital </a:t>
                      </a:r>
                      <a:endParaRPr lang="en-US" sz="1200" dirty="0">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err="1">
                          <a:effectLst/>
                          <a:latin typeface="Calibri" panose="020F0502020204030204" pitchFamily="34" charset="0"/>
                          <a:ea typeface="Calibri"/>
                          <a:cs typeface="Times New Roman"/>
                        </a:rPr>
                        <a:t>MaineGeneral</a:t>
                      </a:r>
                      <a:r>
                        <a:rPr lang="en-US" sz="1200" dirty="0">
                          <a:effectLst/>
                          <a:latin typeface="Calibri" panose="020F0502020204030204" pitchFamily="34" charset="0"/>
                          <a:ea typeface="Calibri"/>
                          <a:cs typeface="Times New Roman"/>
                        </a:rPr>
                        <a:t> Health</a:t>
                      </a:r>
                    </a:p>
                    <a:p>
                      <a:pPr marL="0" marR="0" algn="l">
                        <a:lnSpc>
                          <a:spcPct val="100000"/>
                        </a:lnSpc>
                        <a:spcBef>
                          <a:spcPts val="0"/>
                        </a:spcBef>
                        <a:spcAft>
                          <a:spcPts val="0"/>
                        </a:spcAft>
                      </a:pPr>
                      <a:endParaRPr lang="en-US" sz="1200" baseline="0" dirty="0">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aseline="0" dirty="0">
                          <a:effectLst/>
                          <a:latin typeface="Calibri" panose="020F0502020204030204" pitchFamily="34" charset="0"/>
                          <a:ea typeface="Calibri"/>
                          <a:cs typeface="Times New Roman"/>
                        </a:rPr>
                        <a:t>Northern Light </a:t>
                      </a:r>
                      <a:r>
                        <a:rPr lang="en-US" sz="1200" dirty="0" err="1">
                          <a:effectLst/>
                          <a:latin typeface="Calibri" panose="020F0502020204030204" pitchFamily="34" charset="0"/>
                          <a:ea typeface="Calibri"/>
                          <a:cs typeface="Times New Roman"/>
                        </a:rPr>
                        <a:t>Sebasticook</a:t>
                      </a:r>
                      <a:r>
                        <a:rPr lang="en-US" sz="1200" baseline="0" dirty="0">
                          <a:effectLst/>
                          <a:latin typeface="Calibri" panose="020F0502020204030204" pitchFamily="34" charset="0"/>
                          <a:ea typeface="Calibri"/>
                          <a:cs typeface="Times New Roman"/>
                        </a:rPr>
                        <a:t> Valley Hospital </a:t>
                      </a:r>
                    </a:p>
                    <a:p>
                      <a:pPr marL="0" marR="0" algn="l">
                        <a:lnSpc>
                          <a:spcPct val="100000"/>
                        </a:lnSpc>
                        <a:spcBef>
                          <a:spcPts val="0"/>
                        </a:spcBef>
                        <a:spcAft>
                          <a:spcPts val="0"/>
                        </a:spcAft>
                      </a:pPr>
                      <a:endParaRPr lang="en-US" sz="1200" baseline="0" dirty="0">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aseline="0" dirty="0" err="1">
                          <a:effectLst/>
                          <a:latin typeface="Calibri" panose="020F0502020204030204" pitchFamily="34" charset="0"/>
                          <a:ea typeface="Calibri"/>
                          <a:cs typeface="Times New Roman"/>
                        </a:rPr>
                        <a:t>Redington</a:t>
                      </a:r>
                      <a:r>
                        <a:rPr lang="en-US" sz="1200" baseline="0" dirty="0">
                          <a:effectLst/>
                          <a:latin typeface="Calibri" panose="020F0502020204030204" pitchFamily="34" charset="0"/>
                          <a:ea typeface="Calibri"/>
                          <a:cs typeface="Times New Roman"/>
                        </a:rPr>
                        <a:t>-Fairview General Hospital </a:t>
                      </a:r>
                      <a:endParaRPr lang="en-US" sz="1200" dirty="0">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a:effectLst/>
                          <a:latin typeface="Calibri" panose="020F0502020204030204" pitchFamily="34" charset="0"/>
                          <a:ea typeface="Calibri"/>
                          <a:cs typeface="Times New Roman"/>
                        </a:rPr>
                        <a:t>Northern Light Inland Hospital </a:t>
                      </a:r>
                    </a:p>
                    <a:p>
                      <a:pPr marL="0" marR="0" algn="l">
                        <a:lnSpc>
                          <a:spcPct val="100000"/>
                        </a:lnSpc>
                        <a:spcBef>
                          <a:spcPts val="0"/>
                        </a:spcBef>
                        <a:spcAft>
                          <a:spcPts val="0"/>
                        </a:spcAft>
                      </a:pPr>
                      <a:endParaRPr lang="en-US" sz="1200" dirty="0">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Calibri" panose="020F0502020204030204" pitchFamily="34" charset="0"/>
                          <a:ea typeface="Calibri"/>
                          <a:cs typeface="Times New Roman"/>
                        </a:rPr>
                        <a:t>Northern Light </a:t>
                      </a:r>
                      <a:r>
                        <a:rPr lang="en-US" sz="1200" dirty="0" err="1">
                          <a:effectLst/>
                          <a:latin typeface="Calibri" panose="020F0502020204030204" pitchFamily="34" charset="0"/>
                          <a:ea typeface="Calibri"/>
                          <a:cs typeface="Times New Roman"/>
                        </a:rPr>
                        <a:t>Sebasticook</a:t>
                      </a:r>
                      <a:r>
                        <a:rPr lang="en-US" sz="1200" baseline="0" dirty="0">
                          <a:effectLst/>
                          <a:latin typeface="Calibri" panose="020F0502020204030204" pitchFamily="34" charset="0"/>
                          <a:ea typeface="Calibri"/>
                          <a:cs typeface="Times New Roman"/>
                        </a:rPr>
                        <a:t> Valley Hospital </a:t>
                      </a:r>
                      <a:endParaRPr lang="en-US" sz="1200" dirty="0">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b="0" dirty="0">
                          <a:solidFill>
                            <a:sysClr val="windowText" lastClr="000000"/>
                          </a:solidFill>
                          <a:effectLst/>
                          <a:latin typeface="Calibri" panose="020F0502020204030204" pitchFamily="34" charset="0"/>
                          <a:ea typeface="Calibri"/>
                          <a:cs typeface="Times New Roman"/>
                        </a:rPr>
                        <a:t>Central District Coordinating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ysClr val="windowText" lastClr="000000"/>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ysClr val="windowText" lastClr="000000"/>
                          </a:solidFill>
                          <a:effectLst/>
                          <a:latin typeface="Calibri" panose="020F0502020204030204" pitchFamily="34" charset="0"/>
                          <a:ea typeface="Calibri"/>
                          <a:cs typeface="Times New Roman"/>
                        </a:rPr>
                        <a:t>MaineGeneral</a:t>
                      </a:r>
                      <a:r>
                        <a:rPr lang="en-US" sz="1200" b="0" baseline="0" dirty="0">
                          <a:solidFill>
                            <a:sysClr val="windowText" lastClr="000000"/>
                          </a:solidFill>
                          <a:effectLst/>
                          <a:latin typeface="Calibri" panose="020F0502020204030204" pitchFamily="34" charset="0"/>
                          <a:ea typeface="Calibri"/>
                          <a:cs typeface="Times New Roman"/>
                        </a:rPr>
                        <a:t> Health</a:t>
                      </a:r>
                    </a:p>
                    <a:p>
                      <a:pPr marL="0" marR="0" algn="l">
                        <a:lnSpc>
                          <a:spcPct val="100000"/>
                        </a:lnSpc>
                        <a:spcBef>
                          <a:spcPts val="0"/>
                        </a:spcBef>
                        <a:spcAft>
                          <a:spcPts val="0"/>
                        </a:spcAft>
                      </a:pPr>
                      <a:endParaRPr lang="en-US" sz="1200" b="0" dirty="0">
                        <a:solidFill>
                          <a:sysClr val="windowText" lastClr="000000"/>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0" dirty="0">
                          <a:solidFill>
                            <a:sysClr val="windowText" lastClr="000000"/>
                          </a:solidFill>
                          <a:effectLst/>
                          <a:latin typeface="Calibri" panose="020F0502020204030204" pitchFamily="34" charset="0"/>
                          <a:ea typeface="Calibri"/>
                          <a:cs typeface="Times New Roman"/>
                        </a:rPr>
                        <a:t>Northern Light Inland Hospital</a:t>
                      </a:r>
                    </a:p>
                    <a:p>
                      <a:pPr marL="0" marR="0" algn="l">
                        <a:lnSpc>
                          <a:spcPct val="100000"/>
                        </a:lnSpc>
                        <a:spcBef>
                          <a:spcPts val="0"/>
                        </a:spcBef>
                        <a:spcAft>
                          <a:spcPts val="0"/>
                        </a:spcAft>
                      </a:pPr>
                      <a:endParaRPr lang="en-US" sz="1200" b="0" dirty="0">
                        <a:solidFill>
                          <a:sysClr val="windowText" lastClr="000000"/>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0" dirty="0" err="1">
                          <a:solidFill>
                            <a:sysClr val="windowText" lastClr="000000"/>
                          </a:solidFill>
                          <a:effectLst/>
                          <a:latin typeface="Calibri" panose="020F0502020204030204" pitchFamily="34" charset="0"/>
                          <a:ea typeface="Calibri"/>
                          <a:cs typeface="Times New Roman"/>
                        </a:rPr>
                        <a:t>Redington</a:t>
                      </a:r>
                      <a:r>
                        <a:rPr lang="en-US" sz="1200" b="0" dirty="0">
                          <a:solidFill>
                            <a:sysClr val="windowText" lastClr="000000"/>
                          </a:solidFill>
                          <a:effectLst/>
                          <a:latin typeface="Calibri" panose="020F0502020204030204" pitchFamily="34" charset="0"/>
                          <a:ea typeface="Calibri"/>
                          <a:cs typeface="Times New Roman"/>
                        </a:rPr>
                        <a:t>-Fairview</a:t>
                      </a:r>
                      <a:r>
                        <a:rPr lang="en-US" sz="1200" b="0" baseline="0" dirty="0">
                          <a:solidFill>
                            <a:sysClr val="windowText" lastClr="000000"/>
                          </a:solidFill>
                          <a:effectLst/>
                          <a:latin typeface="Calibri" panose="020F0502020204030204" pitchFamily="34" charset="0"/>
                          <a:ea typeface="Calibri"/>
                          <a:cs typeface="Times New Roman"/>
                        </a:rPr>
                        <a:t> General Hospital</a:t>
                      </a:r>
                      <a:endParaRPr lang="en-US" sz="1200" b="0" dirty="0">
                        <a:solidFill>
                          <a:sysClr val="windowText" lastClr="000000"/>
                        </a:solidFill>
                        <a:effectLst/>
                        <a:latin typeface="Calibri" panose="020F0502020204030204" pitchFamily="34" charset="0"/>
                        <a:ea typeface="Calibri"/>
                        <a:cs typeface="Times New Roman"/>
                      </a:endParaRPr>
                    </a:p>
                  </a:txBody>
                  <a:tcPr marL="68580" marR="68580" marT="0" marB="0">
                    <a:solidFill>
                      <a:srgbClr val="A2ADB1">
                        <a:alpha val="25098"/>
                      </a:srgbClr>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256033" y="3873910"/>
          <a:ext cx="11558013" cy="2329044"/>
        </p:xfrm>
        <a:graphic>
          <a:graphicData uri="http://schemas.openxmlformats.org/drawingml/2006/table">
            <a:tbl>
              <a:tblPr firstRow="1" firstCol="1" bandRow="1">
                <a:tableStyleId>{7DF18680-E054-41AD-8BC1-D1AEF772440D}</a:tableStyleId>
              </a:tblPr>
              <a:tblGrid>
                <a:gridCol w="2230406">
                  <a:extLst>
                    <a:ext uri="{9D8B030D-6E8A-4147-A177-3AD203B41FA5}">
                      <a16:colId xmlns:a16="http://schemas.microsoft.com/office/drawing/2014/main" val="20000"/>
                    </a:ext>
                  </a:extLst>
                </a:gridCol>
                <a:gridCol w="2230406">
                  <a:extLst>
                    <a:ext uri="{9D8B030D-6E8A-4147-A177-3AD203B41FA5}">
                      <a16:colId xmlns:a16="http://schemas.microsoft.com/office/drawing/2014/main" val="20001"/>
                    </a:ext>
                  </a:extLst>
                </a:gridCol>
                <a:gridCol w="2360310">
                  <a:extLst>
                    <a:ext uri="{9D8B030D-6E8A-4147-A177-3AD203B41FA5}">
                      <a16:colId xmlns:a16="http://schemas.microsoft.com/office/drawing/2014/main" val="20002"/>
                    </a:ext>
                  </a:extLst>
                </a:gridCol>
                <a:gridCol w="2652196">
                  <a:extLst>
                    <a:ext uri="{9D8B030D-6E8A-4147-A177-3AD203B41FA5}">
                      <a16:colId xmlns:a16="http://schemas.microsoft.com/office/drawing/2014/main" val="20003"/>
                    </a:ext>
                  </a:extLst>
                </a:gridCol>
                <a:gridCol w="2084695">
                  <a:extLst>
                    <a:ext uri="{9D8B030D-6E8A-4147-A177-3AD203B41FA5}">
                      <a16:colId xmlns:a16="http://schemas.microsoft.com/office/drawing/2014/main" val="20004"/>
                    </a:ext>
                  </a:extLst>
                </a:gridCol>
              </a:tblGrid>
              <a:tr h="500244">
                <a:tc>
                  <a:txBody>
                    <a:bodyPr/>
                    <a:lstStyle/>
                    <a:p>
                      <a:pPr marL="0" marR="0" algn="ctr" defTabSz="914400" rtl="0" eaLnBrk="1" latinLnBrk="0" hangingPunct="1">
                        <a:lnSpc>
                          <a:spcPct val="115000"/>
                        </a:lnSpc>
                        <a:spcBef>
                          <a:spcPts val="0"/>
                        </a:spcBef>
                        <a:spcAft>
                          <a:spcPts val="0"/>
                        </a:spcAft>
                      </a:pPr>
                      <a:r>
                        <a:rPr lang="en-US" sz="1400" b="1" kern="1200" baseline="0" dirty="0">
                          <a:solidFill>
                            <a:schemeClr val="lt1"/>
                          </a:solidFill>
                          <a:effectLst/>
                          <a:latin typeface="+mn-lt"/>
                          <a:ea typeface="+mn-ea"/>
                          <a:cs typeface="+mn-cs"/>
                        </a:rPr>
                        <a:t>Oral Health </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kern="1200" baseline="0" dirty="0">
                          <a:solidFill>
                            <a:schemeClr val="lt1"/>
                          </a:solidFill>
                          <a:effectLst/>
                          <a:latin typeface="+mn-lt"/>
                          <a:ea typeface="+mn-ea"/>
                          <a:cs typeface="+mn-cs"/>
                        </a:rPr>
                        <a:t>Poverty </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kern="1200" baseline="0" dirty="0">
                          <a:solidFill>
                            <a:schemeClr val="lt1"/>
                          </a:solidFill>
                          <a:effectLst/>
                          <a:latin typeface="+mn-lt"/>
                          <a:ea typeface="+mn-ea"/>
                          <a:cs typeface="+mn-cs"/>
                        </a:rPr>
                        <a:t>Senior Health</a:t>
                      </a:r>
                    </a:p>
                  </a:txBody>
                  <a:tcPr marL="68580" marR="68580" marT="0" marB="0" anchor="ctr"/>
                </a:tc>
                <a:tc>
                  <a:txBody>
                    <a:bodyPr/>
                    <a:lstStyle/>
                    <a:p>
                      <a:pPr marL="0" marR="0" algn="ctr">
                        <a:lnSpc>
                          <a:spcPct val="115000"/>
                        </a:lnSpc>
                        <a:spcBef>
                          <a:spcPts val="0"/>
                        </a:spcBef>
                        <a:spcAft>
                          <a:spcPts val="0"/>
                        </a:spcAft>
                      </a:pPr>
                      <a:r>
                        <a:rPr lang="en-US" sz="1400" baseline="0" dirty="0">
                          <a:effectLst/>
                        </a:rPr>
                        <a:t>Substance Use Disorder</a:t>
                      </a:r>
                      <a:endParaRPr lang="en-US" sz="14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kern="1200" baseline="0" dirty="0">
                          <a:solidFill>
                            <a:schemeClr val="lt1"/>
                          </a:solidFill>
                          <a:effectLst/>
                          <a:latin typeface="+mn-lt"/>
                          <a:ea typeface="+mn-ea"/>
                          <a:cs typeface="+mn-cs"/>
                        </a:rPr>
                        <a:t>Tobacco</a:t>
                      </a:r>
                    </a:p>
                  </a:txBody>
                  <a:tcPr marL="68580" marR="68580" marT="0" marB="0" anchor="ctr"/>
                </a:tc>
                <a:extLst>
                  <a:ext uri="{0D108BD9-81ED-4DB2-BD59-A6C34878D82A}">
                    <a16:rowId xmlns:a16="http://schemas.microsoft.com/office/drawing/2014/main" val="10000"/>
                  </a:ext>
                </a:extLst>
              </a:tr>
              <a:tr h="1771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Calibri" panose="020F0502020204030204" pitchFamily="34" charset="0"/>
                          <a:ea typeface="Calibri"/>
                          <a:cs typeface="Times New Roman"/>
                        </a:rPr>
                        <a:t>Central District</a:t>
                      </a:r>
                      <a:r>
                        <a:rPr lang="en-US" sz="1200" b="0" baseline="0" dirty="0">
                          <a:solidFill>
                            <a:schemeClr val="tx1"/>
                          </a:solidFill>
                          <a:effectLst/>
                          <a:latin typeface="Calibri" panose="020F0502020204030204" pitchFamily="34" charset="0"/>
                          <a:ea typeface="Calibri"/>
                          <a:cs typeface="Times New Roman"/>
                        </a:rPr>
                        <a:t> Coordinating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0" dirty="0" err="1">
                          <a:solidFill>
                            <a:schemeClr val="tx1"/>
                          </a:solidFill>
                          <a:effectLst/>
                          <a:latin typeface="Calibri" panose="020F0502020204030204" pitchFamily="34" charset="0"/>
                          <a:ea typeface="Calibri"/>
                          <a:cs typeface="Times New Roman"/>
                        </a:rPr>
                        <a:t>MaineGeneral</a:t>
                      </a:r>
                      <a:r>
                        <a:rPr lang="en-US" sz="1200" b="0" dirty="0">
                          <a:solidFill>
                            <a:schemeClr val="tx1"/>
                          </a:solidFill>
                          <a:effectLst/>
                          <a:latin typeface="Calibri" panose="020F0502020204030204" pitchFamily="34" charset="0"/>
                          <a:ea typeface="Calibri"/>
                          <a:cs typeface="Times New Roman"/>
                        </a:rPr>
                        <a:t> Health</a:t>
                      </a:r>
                    </a:p>
                  </a:txBody>
                  <a:tcPr marL="68580" marR="68580" marT="0" marB="0">
                    <a:solidFill>
                      <a:srgbClr val="A2ADB1">
                        <a:alpha val="25098"/>
                      </a:srgbClr>
                    </a:solidFill>
                  </a:tcPr>
                </a:tc>
                <a:tc>
                  <a:txBody>
                    <a:bodyPr/>
                    <a:lstStyle/>
                    <a:p>
                      <a:pPr marL="0" marR="0" algn="l">
                        <a:lnSpc>
                          <a:spcPct val="100000"/>
                        </a:lnSpc>
                        <a:spcBef>
                          <a:spcPts val="0"/>
                        </a:spcBef>
                        <a:spcAft>
                          <a:spcPts val="0"/>
                        </a:spcAft>
                      </a:pPr>
                      <a:r>
                        <a:rPr lang="en-US" sz="1200" dirty="0">
                          <a:effectLst/>
                          <a:latin typeface="Calibri" panose="020F0502020204030204" pitchFamily="34" charset="0"/>
                          <a:ea typeface="Calibri"/>
                          <a:cs typeface="Times New Roman"/>
                        </a:rPr>
                        <a:t>Northern Light</a:t>
                      </a:r>
                      <a:r>
                        <a:rPr lang="en-US" sz="1200" baseline="0" dirty="0">
                          <a:effectLst/>
                          <a:latin typeface="Calibri" panose="020F0502020204030204" pitchFamily="34" charset="0"/>
                          <a:ea typeface="Calibri"/>
                          <a:cs typeface="Times New Roman"/>
                        </a:rPr>
                        <a:t> </a:t>
                      </a:r>
                      <a:r>
                        <a:rPr lang="en-US" sz="1200" dirty="0">
                          <a:effectLst/>
                          <a:latin typeface="Calibri" panose="020F0502020204030204" pitchFamily="34" charset="0"/>
                          <a:ea typeface="Calibri"/>
                          <a:cs typeface="Times New Roman"/>
                        </a:rPr>
                        <a:t>Inland Hospital </a:t>
                      </a: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effectLst/>
                          <a:latin typeface="Calibri" panose="020F0502020204030204" pitchFamily="34" charset="0"/>
                          <a:ea typeface="Calibri"/>
                          <a:cs typeface="Times New Roman"/>
                        </a:rPr>
                        <a:t>Redington</a:t>
                      </a:r>
                      <a:r>
                        <a:rPr lang="en-US" sz="1200" baseline="0" dirty="0">
                          <a:effectLst/>
                          <a:latin typeface="Calibri" panose="020F0502020204030204" pitchFamily="34" charset="0"/>
                          <a:ea typeface="Calibri"/>
                          <a:cs typeface="Times New Roman"/>
                        </a:rPr>
                        <a:t>-Fairview General Hospital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dirty="0">
                        <a:effectLst/>
                        <a:latin typeface="Calibri" panose="020F0502020204030204" pitchFamily="34" charset="0"/>
                        <a:ea typeface="Calibri"/>
                        <a:cs typeface="Times New Roman"/>
                      </a:endParaRP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a:cs typeface="Times New Roman"/>
                        </a:rPr>
                        <a:t>Central District</a:t>
                      </a:r>
                      <a:r>
                        <a:rPr lang="en-US" sz="1200" baseline="0" dirty="0">
                          <a:effectLst/>
                          <a:latin typeface="Calibri" panose="020F0502020204030204" pitchFamily="34" charset="0"/>
                          <a:ea typeface="Calibri"/>
                          <a:cs typeface="Times New Roman"/>
                        </a:rPr>
                        <a:t> Coordinating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Calibri" panose="020F0502020204030204" pitchFamily="34" charset="0"/>
                          <a:ea typeface="Calibri"/>
                          <a:cs typeface="Times New Roman"/>
                        </a:rPr>
                        <a:t>Northern Light Inland Hospital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Calibri" panose="020F0502020204030204" pitchFamily="34" charset="0"/>
                          <a:ea typeface="Calibri"/>
                          <a:cs typeface="Times New Roman"/>
                        </a:rPr>
                        <a:t>Northern Light </a:t>
                      </a:r>
                      <a:r>
                        <a:rPr lang="en-US" sz="1200" dirty="0" err="1">
                          <a:effectLst/>
                          <a:latin typeface="Calibri" panose="020F0502020204030204" pitchFamily="34" charset="0"/>
                          <a:ea typeface="Calibri"/>
                          <a:cs typeface="Times New Roman"/>
                        </a:rPr>
                        <a:t>Sebasticook</a:t>
                      </a:r>
                      <a:r>
                        <a:rPr lang="en-US" sz="1200" baseline="0" dirty="0">
                          <a:effectLst/>
                          <a:latin typeface="Calibri" panose="020F0502020204030204" pitchFamily="34" charset="0"/>
                          <a:ea typeface="Calibri"/>
                          <a:cs typeface="Times New Roman"/>
                        </a:rPr>
                        <a:t> Valley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effectLst/>
                          <a:latin typeface="Calibri" panose="020F0502020204030204" pitchFamily="34" charset="0"/>
                          <a:ea typeface="Calibri"/>
                          <a:cs typeface="Times New Roman"/>
                        </a:rPr>
                        <a:t>MaineGeneral</a:t>
                      </a:r>
                      <a:r>
                        <a:rPr lang="en-US" sz="1200" baseline="0" dirty="0">
                          <a:effectLst/>
                          <a:latin typeface="Calibri" panose="020F0502020204030204" pitchFamily="34" charset="0"/>
                          <a:ea typeface="Calibri"/>
                          <a:cs typeface="Times New Roman"/>
                        </a:rPr>
                        <a:t>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effectLst/>
                          <a:latin typeface="Calibri" panose="020F0502020204030204" pitchFamily="34" charset="0"/>
                          <a:ea typeface="Calibri"/>
                          <a:cs typeface="Times New Roman"/>
                        </a:rPr>
                        <a:t>Redington</a:t>
                      </a:r>
                      <a:r>
                        <a:rPr lang="en-US" sz="1200" baseline="0" dirty="0">
                          <a:effectLst/>
                          <a:latin typeface="Calibri" panose="020F0502020204030204" pitchFamily="34" charset="0"/>
                          <a:ea typeface="Calibri"/>
                          <a:cs typeface="Times New Roman"/>
                        </a:rPr>
                        <a:t>-Fairview General Hospital</a:t>
                      </a:r>
                    </a:p>
                  </a:txBody>
                  <a:tcPr marL="68580" marR="68580" marT="0" marB="0">
                    <a:solidFill>
                      <a:srgbClr val="A2ADB1">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ysClr val="windowText" lastClr="000000"/>
                          </a:solidFill>
                          <a:effectLst/>
                          <a:latin typeface="Calibri" panose="020F0502020204030204" pitchFamily="34" charset="0"/>
                          <a:ea typeface="Calibri"/>
                          <a:cs typeface="Times New Roman"/>
                        </a:rPr>
                        <a:t>Central District Coordinating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ysClr val="windowText" lastClr="000000"/>
                        </a:solidFill>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dirty="0" err="1">
                          <a:effectLst/>
                          <a:latin typeface="Calibri" panose="020F0502020204030204" pitchFamily="34" charset="0"/>
                          <a:ea typeface="Calibri"/>
                          <a:cs typeface="Times New Roman"/>
                        </a:rPr>
                        <a:t>MaineGeneral</a:t>
                      </a:r>
                      <a:r>
                        <a:rPr lang="en-US" sz="1200" baseline="0" dirty="0">
                          <a:effectLst/>
                          <a:latin typeface="Calibri" panose="020F0502020204030204" pitchFamily="34" charset="0"/>
                          <a:ea typeface="Calibri"/>
                          <a:cs typeface="Times New Roman"/>
                        </a:rPr>
                        <a:t> Health</a:t>
                      </a:r>
                    </a:p>
                    <a:p>
                      <a:pPr marL="0" marR="0" algn="l">
                        <a:lnSpc>
                          <a:spcPct val="100000"/>
                        </a:lnSpc>
                        <a:spcBef>
                          <a:spcPts val="0"/>
                        </a:spcBef>
                        <a:spcAft>
                          <a:spcPts val="0"/>
                        </a:spcAft>
                      </a:pPr>
                      <a:endParaRPr lang="en-US" sz="1200" baseline="0" dirty="0">
                        <a:effectLst/>
                        <a:latin typeface="Calibri" panose="020F0502020204030204" pitchFamily="34" charset="0"/>
                        <a:ea typeface="Calibri"/>
                        <a:cs typeface="Times New Roman"/>
                      </a:endParaRPr>
                    </a:p>
                    <a:p>
                      <a:pPr marL="0" marR="0" algn="l">
                        <a:lnSpc>
                          <a:spcPct val="100000"/>
                        </a:lnSpc>
                        <a:spcBef>
                          <a:spcPts val="0"/>
                        </a:spcBef>
                        <a:spcAft>
                          <a:spcPts val="0"/>
                        </a:spcAft>
                      </a:pPr>
                      <a:r>
                        <a:rPr lang="en-US" sz="1200" baseline="0" dirty="0">
                          <a:effectLst/>
                          <a:latin typeface="Calibri" panose="020F0502020204030204" pitchFamily="34" charset="0"/>
                          <a:ea typeface="Calibri"/>
                          <a:cs typeface="Times New Roman"/>
                        </a:rPr>
                        <a:t>Northern Light </a:t>
                      </a:r>
                      <a:r>
                        <a:rPr lang="en-US" sz="1200" baseline="0" dirty="0" err="1">
                          <a:effectLst/>
                          <a:latin typeface="Calibri" panose="020F0502020204030204" pitchFamily="34" charset="0"/>
                          <a:ea typeface="Calibri"/>
                          <a:cs typeface="Times New Roman"/>
                        </a:rPr>
                        <a:t>Sebasticook</a:t>
                      </a:r>
                      <a:r>
                        <a:rPr lang="en-US" sz="1200" baseline="0" dirty="0">
                          <a:effectLst/>
                          <a:latin typeface="Calibri" panose="020F0502020204030204" pitchFamily="34" charset="0"/>
                          <a:ea typeface="Calibri"/>
                          <a:cs typeface="Times New Roman"/>
                        </a:rPr>
                        <a:t> Valley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effectLst/>
                          <a:latin typeface="Calibri" panose="020F0502020204030204" pitchFamily="34" charset="0"/>
                          <a:ea typeface="Calibri"/>
                          <a:cs typeface="Times New Roman"/>
                        </a:rPr>
                        <a:t>Redington</a:t>
                      </a:r>
                      <a:r>
                        <a:rPr lang="en-US" sz="1200" baseline="0" dirty="0">
                          <a:effectLst/>
                          <a:latin typeface="Calibri" panose="020F0502020204030204" pitchFamily="34" charset="0"/>
                          <a:ea typeface="Calibri"/>
                          <a:cs typeface="Times New Roman"/>
                        </a:rPr>
                        <a:t>-Fairview General Hospital </a:t>
                      </a:r>
                      <a:endParaRPr lang="en-US" sz="1200" dirty="0">
                        <a:effectLst/>
                        <a:latin typeface="Calibri" panose="020F0502020204030204" pitchFamily="34" charset="0"/>
                        <a:ea typeface="Calibri"/>
                        <a:cs typeface="Times New Roman"/>
                      </a:endParaRPr>
                    </a:p>
                  </a:txBody>
                  <a:tcPr marL="68580" marR="68580" marT="0" marB="0">
                    <a:solidFill>
                      <a:srgbClr val="A2ADB1">
                        <a:alpha val="25098"/>
                      </a:srgbClr>
                    </a:solid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99778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36704"/>
            <a:ext cx="10058400" cy="986020"/>
          </a:xfrm>
        </p:spPr>
        <p:txBody>
          <a:bodyPr/>
          <a:lstStyle/>
          <a:p>
            <a:pPr algn="ctr"/>
            <a:r>
              <a:rPr lang="en-US" dirty="0"/>
              <a:t>Successes and Outcomes</a:t>
            </a:r>
          </a:p>
        </p:txBody>
      </p:sp>
      <p:sp>
        <p:nvSpPr>
          <p:cNvPr id="8" name="Slide Number Placeholder 7"/>
          <p:cNvSpPr>
            <a:spLocks noGrp="1"/>
          </p:cNvSpPr>
          <p:nvPr>
            <p:ph type="sldNum" sz="quarter" idx="12"/>
          </p:nvPr>
        </p:nvSpPr>
        <p:spPr/>
        <p:txBody>
          <a:bodyPr/>
          <a:lstStyle/>
          <a:p>
            <a:fld id="{4FAB73BC-B049-4115-A692-8D63A059BFB8}" type="slidenum">
              <a:rPr lang="en-US" smtClean="0"/>
              <a:t>11</a:t>
            </a:fld>
            <a:endParaRPr lang="en-US" dirty="0"/>
          </a:p>
        </p:txBody>
      </p:sp>
      <p:pic>
        <p:nvPicPr>
          <p:cNvPr id="5" name="Picture 4" descr="http://healthysv.org/getmedia/608649b0-f7e5-4963-9335-33de66c37349/harvest.aspx?width=420&amp;height=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41" y="1727784"/>
            <a:ext cx="3719823" cy="1992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798" y="1433139"/>
            <a:ext cx="3519691" cy="246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5041" y="3768218"/>
            <a:ext cx="2808023" cy="307777"/>
          </a:xfrm>
          <a:prstGeom prst="rect">
            <a:avLst/>
          </a:prstGeom>
          <a:noFill/>
        </p:spPr>
        <p:txBody>
          <a:bodyPr wrap="square" rtlCol="0">
            <a:spAutoFit/>
          </a:bodyPr>
          <a:lstStyle/>
          <a:p>
            <a:r>
              <a:rPr lang="en-US" sz="1400" b="1" dirty="0"/>
              <a:t>Northern Light Inland Hospital</a:t>
            </a:r>
          </a:p>
        </p:txBody>
      </p:sp>
      <p:sp>
        <p:nvSpPr>
          <p:cNvPr id="11" name="TextBox 10"/>
          <p:cNvSpPr txBox="1"/>
          <p:nvPr/>
        </p:nvSpPr>
        <p:spPr>
          <a:xfrm>
            <a:off x="6403798" y="3902721"/>
            <a:ext cx="2260517" cy="307777"/>
          </a:xfrm>
          <a:prstGeom prst="rect">
            <a:avLst/>
          </a:prstGeom>
          <a:solidFill>
            <a:schemeClr val="bg1"/>
          </a:solidFill>
        </p:spPr>
        <p:txBody>
          <a:bodyPr wrap="square" rtlCol="0">
            <a:spAutoFit/>
          </a:bodyPr>
          <a:lstStyle/>
          <a:p>
            <a:r>
              <a:rPr lang="en-US" sz="1400" b="1" dirty="0" err="1"/>
              <a:t>MaineGeneral</a:t>
            </a:r>
            <a:r>
              <a:rPr lang="en-US" sz="1400" b="1" dirty="0"/>
              <a:t> Health</a:t>
            </a:r>
          </a:p>
        </p:txBody>
      </p:sp>
      <p:sp>
        <p:nvSpPr>
          <p:cNvPr id="12" name="TextBox 11"/>
          <p:cNvSpPr txBox="1"/>
          <p:nvPr/>
        </p:nvSpPr>
        <p:spPr>
          <a:xfrm>
            <a:off x="3049648" y="5947058"/>
            <a:ext cx="4023489" cy="307777"/>
          </a:xfrm>
          <a:prstGeom prst="rect">
            <a:avLst/>
          </a:prstGeom>
          <a:noFill/>
        </p:spPr>
        <p:txBody>
          <a:bodyPr wrap="square" rtlCol="0">
            <a:spAutoFit/>
          </a:bodyPr>
          <a:lstStyle/>
          <a:p>
            <a:r>
              <a:rPr lang="en-US" sz="1400" b="1" dirty="0"/>
              <a:t>Northern Light </a:t>
            </a:r>
            <a:r>
              <a:rPr lang="en-US" sz="1400" b="1" dirty="0" err="1"/>
              <a:t>Sebasticook</a:t>
            </a:r>
            <a:r>
              <a:rPr lang="en-US" sz="1400" b="1" dirty="0"/>
              <a:t> Valley Hospital</a:t>
            </a:r>
          </a:p>
        </p:txBody>
      </p:sp>
      <p:sp>
        <p:nvSpPr>
          <p:cNvPr id="13" name="TextBox 12"/>
          <p:cNvSpPr txBox="1"/>
          <p:nvPr/>
        </p:nvSpPr>
        <p:spPr>
          <a:xfrm>
            <a:off x="8832200" y="5985936"/>
            <a:ext cx="3582650" cy="307777"/>
          </a:xfrm>
          <a:prstGeom prst="rect">
            <a:avLst/>
          </a:prstGeom>
          <a:noFill/>
        </p:spPr>
        <p:txBody>
          <a:bodyPr wrap="square" rtlCol="0">
            <a:spAutoFit/>
          </a:bodyPr>
          <a:lstStyle/>
          <a:p>
            <a:r>
              <a:rPr lang="en-US" sz="1400" b="1" dirty="0" err="1"/>
              <a:t>Redington</a:t>
            </a:r>
            <a:r>
              <a:rPr lang="en-US" sz="1400" b="1" dirty="0"/>
              <a:t>-Fairview General Hospital</a:t>
            </a:r>
          </a:p>
        </p:txBody>
      </p:sp>
      <p:pic>
        <p:nvPicPr>
          <p:cNvPr id="10" name="Picture 9" descr="A group of people standing around a table with food on it&#10;&#10;Description automatically generated with medium confidence">
            <a:extLst>
              <a:ext uri="{FF2B5EF4-FFF2-40B4-BE49-F238E27FC236}">
                <a16:creationId xmlns:a16="http://schemas.microsoft.com/office/drawing/2014/main" id="{681D9C33-E84C-4964-9D0B-8429CBC9F556}"/>
              </a:ext>
            </a:extLst>
          </p:cNvPr>
          <p:cNvPicPr>
            <a:picLocks noChangeAspect="1"/>
          </p:cNvPicPr>
          <p:nvPr/>
        </p:nvPicPr>
        <p:blipFill>
          <a:blip r:embed="rId5"/>
          <a:stretch>
            <a:fillRect/>
          </a:stretch>
        </p:blipFill>
        <p:spPr>
          <a:xfrm>
            <a:off x="3049648" y="3403267"/>
            <a:ext cx="3391721" cy="2543791"/>
          </a:xfrm>
          <a:prstGeom prst="rect">
            <a:avLst/>
          </a:prstGeom>
        </p:spPr>
      </p:pic>
      <p:pic>
        <p:nvPicPr>
          <p:cNvPr id="14" name="Picture 13">
            <a:extLst>
              <a:ext uri="{FF2B5EF4-FFF2-40B4-BE49-F238E27FC236}">
                <a16:creationId xmlns:a16="http://schemas.microsoft.com/office/drawing/2014/main" id="{23F1BF1F-C32A-441C-9AA7-995F742703CC}"/>
              </a:ext>
            </a:extLst>
          </p:cNvPr>
          <p:cNvPicPr>
            <a:picLocks noChangeAspect="1"/>
          </p:cNvPicPr>
          <p:nvPr/>
        </p:nvPicPr>
        <p:blipFill rotWithShape="1">
          <a:blip r:embed="rId6">
            <a:extLst>
              <a:ext uri="{28A0092B-C50C-407E-A947-70E740481C1C}">
                <a14:useLocalDpi xmlns:a14="http://schemas.microsoft.com/office/drawing/2010/main" val="0"/>
              </a:ext>
            </a:extLst>
          </a:blip>
          <a:srcRect l="17969" t="61494" r="52728" b="21494"/>
          <a:stretch/>
        </p:blipFill>
        <p:spPr>
          <a:xfrm>
            <a:off x="8832200" y="3810862"/>
            <a:ext cx="3017473" cy="2266933"/>
          </a:xfrm>
          <a:prstGeom prst="rect">
            <a:avLst/>
          </a:prstGeom>
        </p:spPr>
      </p:pic>
    </p:spTree>
    <p:extLst>
      <p:ext uri="{BB962C8B-B14F-4D97-AF65-F5344CB8AC3E}">
        <p14:creationId xmlns:p14="http://schemas.microsoft.com/office/powerpoint/2010/main" val="45251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886-F8AD-4599-B555-24F158E4F6C7}"/>
              </a:ext>
            </a:extLst>
          </p:cNvPr>
          <p:cNvSpPr>
            <a:spLocks noGrp="1"/>
          </p:cNvSpPr>
          <p:nvPr>
            <p:ph type="title"/>
          </p:nvPr>
        </p:nvSpPr>
        <p:spPr/>
        <p:txBody>
          <a:bodyPr>
            <a:normAutofit/>
          </a:bodyPr>
          <a:lstStyle/>
          <a:p>
            <a:pPr algn="ctr"/>
            <a:r>
              <a:rPr lang="en-US" dirty="0"/>
              <a:t>Pandemic Acknowledgement and Thanks</a:t>
            </a:r>
          </a:p>
        </p:txBody>
      </p:sp>
      <p:sp>
        <p:nvSpPr>
          <p:cNvPr id="3" name="Content Placeholder 2">
            <a:extLst>
              <a:ext uri="{FF2B5EF4-FFF2-40B4-BE49-F238E27FC236}">
                <a16:creationId xmlns:a16="http://schemas.microsoft.com/office/drawing/2014/main" id="{9A3D091D-6F51-4DC1-B43E-9B03B27A5E03}"/>
              </a:ext>
            </a:extLst>
          </p:cNvPr>
          <p:cNvSpPr>
            <a:spLocks noGrp="1"/>
          </p:cNvSpPr>
          <p:nvPr>
            <p:ph idx="1"/>
          </p:nvPr>
        </p:nvSpPr>
        <p:spPr>
          <a:xfrm>
            <a:off x="667265" y="1508442"/>
            <a:ext cx="10972800" cy="4488815"/>
          </a:xfrm>
        </p:spPr>
        <p:txBody>
          <a:bodyPr>
            <a:normAutofit/>
          </a:bodyPr>
          <a:lstStyle/>
          <a:p>
            <a:pPr marR="0" lvl="0">
              <a:lnSpc>
                <a:spcPct val="105000"/>
              </a:lnSpc>
              <a:spcBef>
                <a:spcPts val="0"/>
              </a:spcBef>
              <a:spcAft>
                <a:spcPts val="0"/>
              </a:spcAft>
            </a:pPr>
            <a:r>
              <a:rPr lang="en-US" b="1" dirty="0">
                <a:latin typeface="Calibri" panose="020F0502020204030204" pitchFamily="34" charset="0"/>
                <a:ea typeface="Times New Roman" panose="02020603050405020304" pitchFamily="18" charset="0"/>
              </a:rPr>
              <a:t>During this past CHNA cycle </a:t>
            </a:r>
            <a:r>
              <a:rPr lang="en-US" dirty="0">
                <a:latin typeface="Calibri" panose="020F0502020204030204" pitchFamily="34" charset="0"/>
                <a:ea typeface="Times New Roman" panose="02020603050405020304" pitchFamily="18" charset="0"/>
              </a:rPr>
              <a:t>– </a:t>
            </a:r>
            <a:r>
              <a:rPr lang="en-US" dirty="0">
                <a:solidFill>
                  <a:schemeClr val="tx1"/>
                </a:solidFill>
                <a:latin typeface="Calibri" panose="020F0502020204030204" pitchFamily="34" charset="0"/>
                <a:ea typeface="Times New Roman" panose="02020603050405020304" pitchFamily="18" charset="0"/>
              </a:rPr>
              <a:t>COVID-19</a:t>
            </a:r>
            <a:r>
              <a:rPr lang="en-US" dirty="0">
                <a:latin typeface="Calibri" panose="020F0502020204030204" pitchFamily="34" charset="0"/>
                <a:ea typeface="Times New Roman" panose="02020603050405020304" pitchFamily="18" charset="0"/>
              </a:rPr>
              <a:t> became a public health focus for everyone.  </a:t>
            </a:r>
          </a:p>
          <a:p>
            <a:pPr marL="457200" lvl="0" indent="-457200">
              <a:lnSpc>
                <a:spcPct val="105000"/>
              </a:lnSpc>
              <a:spcBef>
                <a:spcPts val="600"/>
              </a:spcBef>
            </a:pPr>
            <a:r>
              <a:rPr lang="en-US" dirty="0">
                <a:latin typeface="Calibri" panose="020F0502020204030204" pitchFamily="34" charset="0"/>
                <a:ea typeface="Times New Roman" panose="02020603050405020304" pitchFamily="18" charset="0"/>
              </a:rPr>
              <a:t>The Central District has experienced a high number of C</a:t>
            </a:r>
            <a:r>
              <a:rPr lang="en-US" cap="all" dirty="0">
                <a:latin typeface="Calibri" panose="020F0502020204030204" pitchFamily="34" charset="0"/>
                <a:ea typeface="Times New Roman" panose="02020603050405020304" pitchFamily="18" charset="0"/>
              </a:rPr>
              <a:t>ovid</a:t>
            </a:r>
            <a:r>
              <a:rPr lang="en-US" dirty="0">
                <a:latin typeface="Calibri" panose="020F0502020204030204" pitchFamily="34" charset="0"/>
                <a:ea typeface="Times New Roman" panose="02020603050405020304" pitchFamily="18" charset="0"/>
              </a:rPr>
              <a:t>-19 cases and C</a:t>
            </a:r>
            <a:r>
              <a:rPr lang="en-US" cap="all" dirty="0">
                <a:latin typeface="Calibri" panose="020F0502020204030204" pitchFamily="34" charset="0"/>
                <a:ea typeface="Times New Roman" panose="02020603050405020304" pitchFamily="18" charset="0"/>
              </a:rPr>
              <a:t>ovid</a:t>
            </a:r>
            <a:r>
              <a:rPr lang="en-US" dirty="0">
                <a:latin typeface="Calibri" panose="020F0502020204030204" pitchFamily="34" charset="0"/>
                <a:ea typeface="Times New Roman" panose="02020603050405020304" pitchFamily="18" charset="0"/>
              </a:rPr>
              <a:t>-19 deaths – but has also experienced high levels of collaboration with healthcare partners, emergency management, government, and community members in order to provide testing, vaccination, and other important supports to respond to the pandemic.  </a:t>
            </a:r>
          </a:p>
          <a:p>
            <a:pPr marL="457200" lvl="0" indent="-457200">
              <a:lnSpc>
                <a:spcPct val="105000"/>
              </a:lnSpc>
              <a:spcBef>
                <a:spcPts val="1200"/>
              </a:spcBef>
            </a:pPr>
            <a:r>
              <a:rPr lang="en-US" dirty="0">
                <a:latin typeface="Calibri" panose="020F0502020204030204" pitchFamily="34" charset="0"/>
                <a:ea typeface="Times New Roman" panose="02020603050405020304" pitchFamily="18" charset="0"/>
              </a:rPr>
              <a:t>This was and continues to be a focus of much of our community work and every day activities.</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3D66DE-A6A5-430F-83DB-83A3C7E5A0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679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 to Local Planning Committee!</a:t>
            </a:r>
          </a:p>
        </p:txBody>
      </p:sp>
      <p:sp>
        <p:nvSpPr>
          <p:cNvPr id="3" name="Content Placeholder 2"/>
          <p:cNvSpPr>
            <a:spLocks noGrp="1"/>
          </p:cNvSpPr>
          <p:nvPr>
            <p:ph idx="1"/>
          </p:nvPr>
        </p:nvSpPr>
        <p:spPr/>
        <p:txBody>
          <a:bodyPr>
            <a:normAutofit fontScale="92500" lnSpcReduction="20000"/>
          </a:bodyPr>
          <a:lstStyle/>
          <a:p>
            <a:r>
              <a:rPr lang="en-US" dirty="0"/>
              <a:t>Sara Barry, Northern Light Sebasticook Valley Hospital</a:t>
            </a:r>
          </a:p>
          <a:p>
            <a:r>
              <a:rPr lang="en-US" dirty="0"/>
              <a:t>Anne Conners, </a:t>
            </a:r>
            <a:r>
              <a:rPr lang="en-US" dirty="0" err="1"/>
              <a:t>MaineGeneral</a:t>
            </a:r>
            <a:r>
              <a:rPr lang="en-US" dirty="0"/>
              <a:t> Health</a:t>
            </a:r>
          </a:p>
          <a:p>
            <a:r>
              <a:rPr lang="en-US" dirty="0"/>
              <a:t>Melissa Emmons, </a:t>
            </a:r>
            <a:r>
              <a:rPr lang="en-US" dirty="0" err="1"/>
              <a:t>MaineGeneral</a:t>
            </a:r>
            <a:r>
              <a:rPr lang="en-US" dirty="0"/>
              <a:t> Health</a:t>
            </a:r>
          </a:p>
          <a:p>
            <a:r>
              <a:rPr lang="en-US" dirty="0"/>
              <a:t>Matt </a:t>
            </a:r>
            <a:r>
              <a:rPr lang="en-US" dirty="0" err="1"/>
              <a:t>L’Italien</a:t>
            </a:r>
            <a:r>
              <a:rPr lang="en-US" dirty="0"/>
              <a:t>, Somerset Public Health</a:t>
            </a:r>
          </a:p>
          <a:p>
            <a:r>
              <a:rPr lang="en-US" dirty="0"/>
              <a:t>Joy McKenna, </a:t>
            </a:r>
            <a:r>
              <a:rPr lang="en-US" dirty="0" err="1"/>
              <a:t>MaineGeneral</a:t>
            </a:r>
            <a:r>
              <a:rPr lang="en-US" dirty="0"/>
              <a:t> Marketing &amp; Philanthropy</a:t>
            </a:r>
          </a:p>
          <a:p>
            <a:r>
              <a:rPr lang="en-US" dirty="0"/>
              <a:t>Jessica Ouellette, Northern Light Sebasticook Valley Hospital</a:t>
            </a:r>
          </a:p>
          <a:p>
            <a:r>
              <a:rPr lang="en-US" dirty="0"/>
              <a:t>Bethany </a:t>
            </a:r>
            <a:r>
              <a:rPr lang="en-US" dirty="0" err="1"/>
              <a:t>Shalit</a:t>
            </a:r>
            <a:r>
              <a:rPr lang="en-US" dirty="0"/>
              <a:t>, </a:t>
            </a:r>
            <a:r>
              <a:rPr lang="en-US" dirty="0" err="1"/>
              <a:t>Redington</a:t>
            </a:r>
            <a:r>
              <a:rPr lang="en-US" dirty="0"/>
              <a:t>-Fairview General Hospital</a:t>
            </a:r>
          </a:p>
          <a:p>
            <a:r>
              <a:rPr lang="en-US" dirty="0"/>
              <a:t>Sherry Tardy, Northern Light Sebasticook Valley Hospital</a:t>
            </a:r>
          </a:p>
          <a:p>
            <a:r>
              <a:rPr lang="en-US" dirty="0"/>
              <a:t>Paula Thomson, Maine CDC</a:t>
            </a:r>
          </a:p>
          <a:p>
            <a:r>
              <a:rPr lang="en-US" dirty="0"/>
              <a:t>Brittney Watt</a:t>
            </a:r>
            <a:r>
              <a:rPr lang="en-US"/>
              <a:t>, Redington</a:t>
            </a:r>
            <a:r>
              <a:rPr lang="en-US" dirty="0"/>
              <a:t>-</a:t>
            </a:r>
            <a:r>
              <a:rPr lang="en-US"/>
              <a:t>Fairview </a:t>
            </a:r>
            <a:r>
              <a:rPr lang="en-US" dirty="0"/>
              <a:t>General Hospital</a:t>
            </a:r>
          </a:p>
        </p:txBody>
      </p:sp>
    </p:spTree>
    <p:extLst>
      <p:ext uri="{BB962C8B-B14F-4D97-AF65-F5344CB8AC3E}">
        <p14:creationId xmlns:p14="http://schemas.microsoft.com/office/powerpoint/2010/main" val="144494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14</a:t>
            </a:fld>
            <a:endParaRPr lang="en-US"/>
          </a:p>
        </p:txBody>
      </p:sp>
    </p:spTree>
    <p:extLst>
      <p:ext uri="{BB962C8B-B14F-4D97-AF65-F5344CB8AC3E}">
        <p14:creationId xmlns:p14="http://schemas.microsoft.com/office/powerpoint/2010/main" val="263744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17</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605642" y="3474720"/>
            <a:ext cx="38191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63842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4007959469"/>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SOMERSET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dirty="0"/>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SOMERSET</a:t>
            </a:r>
            <a:r>
              <a:rPr lang="en-US" sz="1400" dirty="0">
                <a:effectLst/>
                <a:latin typeface="Arial Narrow" panose="020B0606020202030204" pitchFamily="34" charset="0"/>
                <a:ea typeface="Calibri" panose="020F0502020204030204" pitchFamily="34" charset="0"/>
                <a:cs typeface="Calibri" panose="020F0502020204030204" pitchFamily="34" charset="0"/>
              </a:rPr>
              <a:t>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i="0" u="none" strike="noStrike" dirty="0">
                <a:solidFill>
                  <a:srgbClr val="000000"/>
                </a:solidFill>
                <a:effectLst/>
                <a:latin typeface="HelveticaNeueLT Std"/>
              </a:rPr>
              <a:t>50,520</a:t>
            </a:r>
            <a:r>
              <a:rPr lang="en-US" sz="1200" dirty="0"/>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Som</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erset</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57D6903-DE69-4AA8-BC7A-3B7D156DF72D}"/>
              </a:ext>
            </a:extLst>
          </p:cNvPr>
          <p:cNvGrpSpPr/>
          <p:nvPr/>
        </p:nvGrpSpPr>
        <p:grpSpPr>
          <a:xfrm>
            <a:off x="4702628" y="1836611"/>
            <a:ext cx="6191230" cy="4006049"/>
            <a:chOff x="0" y="0"/>
            <a:chExt cx="5595938" cy="3479482"/>
          </a:xfrm>
          <a:noFill/>
        </p:grpSpPr>
        <p:graphicFrame>
          <p:nvGraphicFramePr>
            <p:cNvPr id="8" name="Chart 7">
              <a:extLst>
                <a:ext uri="{FF2B5EF4-FFF2-40B4-BE49-F238E27FC236}">
                  <a16:creationId xmlns:a16="http://schemas.microsoft.com/office/drawing/2014/main" id="{6EDC2FBA-A64A-4586-950A-7671336683C5}"/>
                </a:ext>
              </a:extLst>
            </p:cNvPr>
            <p:cNvGraphicFramePr>
              <a:graphicFrameLocks/>
            </p:cNvGraphicFramePr>
            <p:nvPr>
              <p:extLst>
                <p:ext uri="{D42A27DB-BD31-4B8C-83A1-F6EECF244321}">
                  <p14:modId xmlns:p14="http://schemas.microsoft.com/office/powerpoint/2010/main" val="4022994464"/>
                </p:ext>
              </p:extLst>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0E71490-56D0-4231-A29D-82BA02A11569}"/>
                </a:ext>
              </a:extLst>
            </p:cNvPr>
            <p:cNvGraphicFramePr/>
            <p:nvPr>
              <p:extLst>
                <p:ext uri="{D42A27DB-BD31-4B8C-83A1-F6EECF244321}">
                  <p14:modId xmlns:p14="http://schemas.microsoft.com/office/powerpoint/2010/main" val="551503369"/>
                </p:ext>
              </p:extLst>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273F5BB5-E167-4DC2-98D9-72C391A1F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012" y="488373"/>
            <a:ext cx="7141207" cy="5715000"/>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Tree>
    <p:extLst>
      <p:ext uri="{BB962C8B-B14F-4D97-AF65-F5344CB8AC3E}">
        <p14:creationId xmlns:p14="http://schemas.microsoft.com/office/powerpoint/2010/main" val="93164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3E3E8397-3EB7-4C33-B392-12614C8F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149" y="571500"/>
            <a:ext cx="6883701" cy="5715000"/>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Tree>
    <p:extLst>
      <p:ext uri="{BB962C8B-B14F-4D97-AF65-F5344CB8AC3E}">
        <p14:creationId xmlns:p14="http://schemas.microsoft.com/office/powerpoint/2010/main" val="64372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5" name="Chart 4">
            <a:extLst>
              <a:ext uri="{FF2B5EF4-FFF2-40B4-BE49-F238E27FC236}">
                <a16:creationId xmlns:a16="http://schemas.microsoft.com/office/drawing/2014/main" id="{859AE64E-A858-4EBF-8665-6E7DFCBCEBC0}"/>
              </a:ext>
            </a:extLst>
          </p:cNvPr>
          <p:cNvGraphicFramePr>
            <a:graphicFrameLocks noGrp="1"/>
          </p:cNvGraphicFramePr>
          <p:nvPr>
            <p:extLst>
              <p:ext uri="{D42A27DB-BD31-4B8C-83A1-F6EECF244321}">
                <p14:modId xmlns:p14="http://schemas.microsoft.com/office/powerpoint/2010/main" val="2751501747"/>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5" name="Chart 4">
            <a:extLst>
              <a:ext uri="{FF2B5EF4-FFF2-40B4-BE49-F238E27FC236}">
                <a16:creationId xmlns:a16="http://schemas.microsoft.com/office/drawing/2014/main" id="{D22CD298-F3FD-4EDB-B46D-7AD0B7B410C8}"/>
              </a:ext>
            </a:extLst>
          </p:cNvPr>
          <p:cNvGraphicFramePr>
            <a:graphicFrameLocks noGrp="1"/>
          </p:cNvGraphicFramePr>
          <p:nvPr>
            <p:extLst>
              <p:ext uri="{D42A27DB-BD31-4B8C-83A1-F6EECF244321}">
                <p14:modId xmlns:p14="http://schemas.microsoft.com/office/powerpoint/2010/main" val="1424163643"/>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148743A2-E2C9-4646-B1C7-2BF1CC3B93BD}"/>
              </a:ext>
            </a:extLst>
          </p:cNvPr>
          <p:cNvGraphicFramePr>
            <a:graphicFrameLocks noGrp="1"/>
          </p:cNvGraphicFramePr>
          <p:nvPr>
            <p:extLst>
              <p:ext uri="{D42A27DB-BD31-4B8C-83A1-F6EECF244321}">
                <p14:modId xmlns:p14="http://schemas.microsoft.com/office/powerpoint/2010/main" val="3454629901"/>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E3652741-4EB5-423B-9FEF-A97B43A44FEB}"/>
              </a:ext>
            </a:extLst>
          </p:cNvPr>
          <p:cNvGraphicFramePr>
            <a:graphicFrameLocks noGrp="1"/>
          </p:cNvGraphicFramePr>
          <p:nvPr>
            <p:extLst>
              <p:ext uri="{D42A27DB-BD31-4B8C-83A1-F6EECF244321}">
                <p14:modId xmlns:p14="http://schemas.microsoft.com/office/powerpoint/2010/main" val="1338196939"/>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537" y="307570"/>
            <a:ext cx="3932237" cy="677487"/>
          </a:xfrm>
        </p:spPr>
        <p:txBody>
          <a:bodyPr>
            <a:normAutofit/>
          </a:bodyPr>
          <a:lstStyle/>
          <a:p>
            <a:r>
              <a:rPr lang="en-US" sz="4000" b="1" dirty="0">
                <a:solidFill>
                  <a:srgbClr val="3D6E6F"/>
                </a:solidFill>
              </a:rPr>
              <a:t>Forum Agenda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7956891"/>
              </p:ext>
            </p:extLst>
          </p:nvPr>
        </p:nvGraphicFramePr>
        <p:xfrm>
          <a:off x="1920240" y="1171235"/>
          <a:ext cx="9616107" cy="4458256"/>
        </p:xfrm>
        <a:graphic>
          <a:graphicData uri="http://schemas.openxmlformats.org/drawingml/2006/table">
            <a:tbl>
              <a:tblPr bandRow="1">
                <a:tableStyleId>{5FD0F851-EC5A-4D38-B0AD-8093EC10F338}</a:tableStyleId>
              </a:tblPr>
              <a:tblGrid>
                <a:gridCol w="1305098">
                  <a:extLst>
                    <a:ext uri="{9D8B030D-6E8A-4147-A177-3AD203B41FA5}">
                      <a16:colId xmlns:a16="http://schemas.microsoft.com/office/drawing/2014/main" val="20000"/>
                    </a:ext>
                  </a:extLst>
                </a:gridCol>
                <a:gridCol w="3241964">
                  <a:extLst>
                    <a:ext uri="{9D8B030D-6E8A-4147-A177-3AD203B41FA5}">
                      <a16:colId xmlns:a16="http://schemas.microsoft.com/office/drawing/2014/main" val="20001"/>
                    </a:ext>
                  </a:extLst>
                </a:gridCol>
                <a:gridCol w="5069045">
                  <a:extLst>
                    <a:ext uri="{9D8B030D-6E8A-4147-A177-3AD203B41FA5}">
                      <a16:colId xmlns:a16="http://schemas.microsoft.com/office/drawing/2014/main" val="20002"/>
                    </a:ext>
                  </a:extLst>
                </a:gridCol>
              </a:tblGrid>
              <a:tr h="408183">
                <a:tc>
                  <a:txBody>
                    <a:bodyPr/>
                    <a:lstStyle/>
                    <a:p>
                      <a:pPr marL="0" marR="0" algn="l">
                        <a:spcBef>
                          <a:spcPts val="0"/>
                        </a:spcBef>
                        <a:spcAft>
                          <a:spcPts val="0"/>
                        </a:spcAft>
                      </a:pPr>
                      <a:r>
                        <a:rPr lang="en-US" sz="1400" b="1" dirty="0">
                          <a:effectLst/>
                        </a:rPr>
                        <a:t>Time </a:t>
                      </a:r>
                      <a:endParaRPr lang="en-US" sz="1200" b="1" dirty="0">
                        <a:effectLst/>
                        <a:latin typeface="Arial Narrow"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8AC1">
                        <a:alpha val="52941"/>
                      </a:srgbClr>
                    </a:solidFill>
                  </a:tcPr>
                </a:tc>
                <a:tc>
                  <a:txBody>
                    <a:bodyPr/>
                    <a:lstStyle/>
                    <a:p>
                      <a:pPr marL="0" marR="0" algn="l">
                        <a:spcBef>
                          <a:spcPts val="0"/>
                        </a:spcBef>
                        <a:spcAft>
                          <a:spcPts val="0"/>
                        </a:spcAft>
                      </a:pPr>
                      <a:r>
                        <a:rPr lang="en-US" sz="1400" b="1" dirty="0">
                          <a:effectLst/>
                        </a:rPr>
                        <a:t>Activity</a:t>
                      </a:r>
                      <a:endParaRPr lang="en-US" sz="1200" b="1" dirty="0">
                        <a:effectLst/>
                        <a:latin typeface="Arial Narrow"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8AC1">
                        <a:alpha val="52941"/>
                      </a:srgbClr>
                    </a:solidFill>
                  </a:tcPr>
                </a:tc>
                <a:tc>
                  <a:txBody>
                    <a:bodyPr/>
                    <a:lstStyle/>
                    <a:p>
                      <a:pPr marL="0" marR="0" algn="l">
                        <a:spcBef>
                          <a:spcPts val="0"/>
                        </a:spcBef>
                        <a:spcAft>
                          <a:spcPts val="0"/>
                        </a:spcAft>
                      </a:pPr>
                      <a:r>
                        <a:rPr lang="en-US" sz="1400" b="1" dirty="0">
                          <a:effectLst/>
                        </a:rPr>
                        <a:t>Speaker/Facilitator</a:t>
                      </a:r>
                      <a:endParaRPr lang="en-US" sz="1200" b="1" dirty="0">
                        <a:effectLst/>
                        <a:latin typeface="Arial Narrow"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8AC1">
                        <a:alpha val="52941"/>
                      </a:srgbClr>
                    </a:solidFill>
                  </a:tcPr>
                </a:tc>
                <a:extLst>
                  <a:ext uri="{0D108BD9-81ED-4DB2-BD59-A6C34878D82A}">
                    <a16:rowId xmlns:a16="http://schemas.microsoft.com/office/drawing/2014/main" val="10000"/>
                  </a:ext>
                </a:extLst>
              </a:tr>
              <a:tr h="861330">
                <a:tc>
                  <a:txBody>
                    <a:bodyPr/>
                    <a:lstStyle/>
                    <a:p>
                      <a:pPr marL="91440" marR="0" algn="l">
                        <a:spcBef>
                          <a:spcPts val="0"/>
                        </a:spcBef>
                        <a:spcAft>
                          <a:spcPts val="0"/>
                        </a:spcAft>
                      </a:pPr>
                      <a:r>
                        <a:rPr lang="en-US" sz="1400" dirty="0">
                          <a:effectLst/>
                        </a:rPr>
                        <a:t>4:00 - 4:10 pm</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0"/>
                        </a:spcAft>
                      </a:pPr>
                      <a:r>
                        <a:rPr lang="en-US" sz="1400" dirty="0">
                          <a:effectLst/>
                        </a:rPr>
                        <a:t>Welcome and Introductions</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0"/>
                        </a:spcAft>
                      </a:pPr>
                      <a:r>
                        <a:rPr lang="en-US" sz="1400" b="1" dirty="0">
                          <a:effectLst/>
                          <a:latin typeface="+mn-lt"/>
                        </a:rPr>
                        <a:t>Terri Vieira</a:t>
                      </a:r>
                      <a:r>
                        <a:rPr lang="en-US" sz="1400" dirty="0">
                          <a:effectLst/>
                          <a:latin typeface="+mn-lt"/>
                        </a:rPr>
                        <a:t>, President, </a:t>
                      </a:r>
                    </a:p>
                    <a:p>
                      <a:pPr marL="91440" marR="0" algn="l">
                        <a:spcBef>
                          <a:spcPts val="0"/>
                        </a:spcBef>
                        <a:spcAft>
                          <a:spcPts val="0"/>
                        </a:spcAft>
                      </a:pPr>
                      <a:r>
                        <a:rPr lang="en-US" sz="1400" dirty="0">
                          <a:effectLst/>
                          <a:latin typeface="+mn-lt"/>
                        </a:rPr>
                        <a:t>Northern</a:t>
                      </a:r>
                      <a:r>
                        <a:rPr lang="en-US" sz="1400" baseline="0" dirty="0">
                          <a:effectLst/>
                          <a:latin typeface="+mn-lt"/>
                        </a:rPr>
                        <a:t> Light </a:t>
                      </a:r>
                      <a:r>
                        <a:rPr lang="en-US" sz="1400" baseline="0" dirty="0" err="1">
                          <a:effectLst/>
                          <a:latin typeface="+mn-lt"/>
                        </a:rPr>
                        <a:t>Sebasticook</a:t>
                      </a:r>
                      <a:r>
                        <a:rPr lang="en-US" sz="1400" baseline="0" dirty="0">
                          <a:effectLst/>
                          <a:latin typeface="+mn-lt"/>
                        </a:rPr>
                        <a:t> Valley Hospital</a:t>
                      </a:r>
                    </a:p>
                    <a:p>
                      <a:pPr marL="91440" marR="0" algn="l">
                        <a:spcBef>
                          <a:spcPts val="600"/>
                        </a:spcBef>
                        <a:spcAft>
                          <a:spcPts val="0"/>
                        </a:spcAft>
                      </a:pPr>
                      <a:r>
                        <a:rPr lang="en-US" sz="1400" b="1" baseline="0" dirty="0">
                          <a:effectLst/>
                          <a:latin typeface="+mn-lt"/>
                        </a:rPr>
                        <a:t>Richard Willett</a:t>
                      </a:r>
                      <a:r>
                        <a:rPr lang="en-US" sz="1400" baseline="0" dirty="0">
                          <a:effectLst/>
                          <a:latin typeface="+mn-lt"/>
                        </a:rPr>
                        <a:t>, CEO, </a:t>
                      </a:r>
                    </a:p>
                    <a:p>
                      <a:pPr marL="91440" marR="0" algn="l">
                        <a:spcBef>
                          <a:spcPts val="0"/>
                        </a:spcBef>
                        <a:spcAft>
                          <a:spcPts val="0"/>
                        </a:spcAft>
                      </a:pPr>
                      <a:r>
                        <a:rPr lang="en-US" sz="1400" baseline="0" dirty="0" err="1">
                          <a:effectLst/>
                          <a:latin typeface="+mn-lt"/>
                        </a:rPr>
                        <a:t>Redington</a:t>
                      </a:r>
                      <a:r>
                        <a:rPr lang="en-US" sz="1400" baseline="0" dirty="0">
                          <a:effectLst/>
                          <a:latin typeface="+mn-lt"/>
                        </a:rPr>
                        <a:t>-Fairview General Hospital</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5771">
                <a:tc>
                  <a:txBody>
                    <a:bodyPr/>
                    <a:lstStyle/>
                    <a:p>
                      <a:pPr marL="91440" marR="0" algn="l">
                        <a:spcBef>
                          <a:spcPts val="0"/>
                        </a:spcBef>
                        <a:spcAft>
                          <a:spcPts val="0"/>
                        </a:spcAft>
                      </a:pPr>
                      <a:r>
                        <a:rPr lang="en-US" sz="1400" dirty="0">
                          <a:solidFill>
                            <a:schemeClr val="tx1"/>
                          </a:solidFill>
                          <a:effectLst/>
                          <a:latin typeface="+mn-lt"/>
                        </a:rPr>
                        <a:t>4:10 - 4:15 pm</a:t>
                      </a:r>
                    </a:p>
                    <a:p>
                      <a:pPr marL="91440" marR="0" algn="l">
                        <a:spcBef>
                          <a:spcPts val="0"/>
                        </a:spcBef>
                        <a:spcAft>
                          <a:spcPts val="0"/>
                        </a:spcAft>
                      </a:pPr>
                      <a:endParaRPr lang="en-US" sz="1200" dirty="0">
                        <a:solidFill>
                          <a:schemeClr val="bg1">
                            <a:lumMod val="50000"/>
                          </a:schemeClr>
                        </a:solidFill>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0"/>
                        </a:spcAft>
                      </a:pPr>
                      <a:r>
                        <a:rPr lang="en-US" sz="1400" dirty="0">
                          <a:effectLst/>
                          <a:latin typeface="+mn-lt"/>
                        </a:rPr>
                        <a:t>Overview of Zoom and CHNA Background </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0"/>
                        </a:spcAft>
                      </a:pPr>
                      <a:r>
                        <a:rPr lang="en-US" sz="1400" b="1" baseline="0" dirty="0">
                          <a:effectLst/>
                          <a:latin typeface="+mn-lt"/>
                        </a:rPr>
                        <a:t>Jo Morrissey</a:t>
                      </a:r>
                      <a:r>
                        <a:rPr lang="en-US" sz="1400" baseline="0" dirty="0">
                          <a:effectLst/>
                          <a:latin typeface="+mn-lt"/>
                        </a:rPr>
                        <a:t>, Maine Shared CHNA Program Manager </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6097902"/>
                  </a:ext>
                </a:extLst>
              </a:tr>
              <a:tr h="911906">
                <a:tc>
                  <a:txBody>
                    <a:bodyPr/>
                    <a:lstStyle/>
                    <a:p>
                      <a:pPr marL="91440" marR="0" algn="l">
                        <a:spcBef>
                          <a:spcPts val="0"/>
                        </a:spcBef>
                        <a:spcAft>
                          <a:spcPts val="0"/>
                        </a:spcAft>
                      </a:pPr>
                      <a:r>
                        <a:rPr lang="en-US" sz="1400" dirty="0">
                          <a:effectLst/>
                        </a:rPr>
                        <a:t>4:15 - 4:25 pm</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0"/>
                        </a:spcAft>
                      </a:pPr>
                      <a:r>
                        <a:rPr lang="en-US" sz="1400" dirty="0">
                          <a:effectLst/>
                        </a:rPr>
                        <a:t>Review of previous</a:t>
                      </a:r>
                      <a:r>
                        <a:rPr lang="en-US" sz="1400" baseline="0" dirty="0">
                          <a:effectLst/>
                        </a:rPr>
                        <a:t>ly identified priorities </a:t>
                      </a:r>
                      <a:r>
                        <a:rPr lang="en-US" sz="1400" dirty="0">
                          <a:effectLst/>
                        </a:rPr>
                        <a:t>and activities since last effort</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600"/>
                        </a:spcAft>
                      </a:pPr>
                      <a:r>
                        <a:rPr lang="en-US" sz="1400" b="1" dirty="0">
                          <a:effectLst/>
                          <a:latin typeface="+mn-lt"/>
                        </a:rPr>
                        <a:t>Sherry Tardy</a:t>
                      </a:r>
                      <a:r>
                        <a:rPr lang="en-US" sz="1400" dirty="0">
                          <a:effectLst/>
                          <a:latin typeface="+mn-lt"/>
                        </a:rPr>
                        <a:t>, Director of Community Health, Northern Light Sebasticook Valley Hospital</a:t>
                      </a:r>
                    </a:p>
                    <a:p>
                      <a:pPr marL="91440" marR="0" algn="l">
                        <a:spcBef>
                          <a:spcPts val="0"/>
                        </a:spcBef>
                        <a:spcAft>
                          <a:spcPts val="600"/>
                        </a:spcAft>
                      </a:pPr>
                      <a:r>
                        <a:rPr lang="en-US" sz="1400" b="1" dirty="0">
                          <a:effectLst/>
                          <a:latin typeface="+mn-lt"/>
                        </a:rPr>
                        <a:t>Matt L’Italien</a:t>
                      </a:r>
                      <a:r>
                        <a:rPr lang="en-US" sz="1400" dirty="0">
                          <a:effectLst/>
                          <a:latin typeface="+mn-lt"/>
                        </a:rPr>
                        <a:t>, Project Director, Somerset Public Health </a:t>
                      </a: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0668893"/>
                  </a:ext>
                </a:extLst>
              </a:tr>
              <a:tr h="551141">
                <a:tc>
                  <a:txBody>
                    <a:bodyPr/>
                    <a:lstStyle/>
                    <a:p>
                      <a:pPr marL="91440" marR="0" algn="l">
                        <a:spcBef>
                          <a:spcPts val="0"/>
                        </a:spcBef>
                        <a:spcAft>
                          <a:spcPts val="0"/>
                        </a:spcAft>
                      </a:pPr>
                      <a:r>
                        <a:rPr lang="en-US" sz="1400" dirty="0">
                          <a:effectLst/>
                        </a:rPr>
                        <a:t>4:25 - 4:45</a:t>
                      </a:r>
                      <a:r>
                        <a:rPr lang="en-US" sz="1400" baseline="0" dirty="0">
                          <a:effectLst/>
                        </a:rPr>
                        <a:t> pm</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0"/>
                        </a:spcAft>
                      </a:pPr>
                      <a:r>
                        <a:rPr lang="en-US" sz="1400" dirty="0">
                          <a:effectLst/>
                        </a:rPr>
                        <a:t>Presentation of key findings from the data profile</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300"/>
                        </a:spcBef>
                        <a:spcAft>
                          <a:spcPts val="0"/>
                        </a:spcAft>
                      </a:pPr>
                      <a:r>
                        <a:rPr lang="en-US" sz="1400" b="1" dirty="0">
                          <a:effectLst/>
                        </a:rPr>
                        <a:t>John Snow, Inc</a:t>
                      </a:r>
                      <a:r>
                        <a:rPr lang="en-US" sz="1400" dirty="0">
                          <a:effectLst/>
                        </a:rPr>
                        <a:t>.</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9701">
                <a:tc>
                  <a:txBody>
                    <a:bodyPr/>
                    <a:lstStyle/>
                    <a:p>
                      <a:pPr marL="91440" marR="0" lvl="0" algn="l">
                        <a:spcBef>
                          <a:spcPts val="0"/>
                        </a:spcBef>
                        <a:spcAft>
                          <a:spcPts val="0"/>
                        </a:spcAft>
                      </a:pPr>
                      <a:r>
                        <a:rPr lang="en-US" sz="1400" dirty="0">
                          <a:effectLst/>
                        </a:rPr>
                        <a:t>4:45 - 5:45 pm </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0"/>
                        </a:spcAft>
                      </a:pPr>
                      <a:r>
                        <a:rPr lang="en-US" sz="1400" dirty="0">
                          <a:effectLst/>
                        </a:rPr>
                        <a:t>Break-out session- facilitated discussion on data and health priority identification </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0"/>
                        </a:spcAft>
                      </a:pPr>
                      <a:r>
                        <a:rPr lang="en-US" sz="1400" b="1" dirty="0">
                          <a:effectLst/>
                        </a:rPr>
                        <a:t>Local Facilitators</a:t>
                      </a:r>
                      <a:endParaRPr lang="en-US" sz="1200" b="1"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1914">
                <a:tc>
                  <a:txBody>
                    <a:bodyPr/>
                    <a:lstStyle/>
                    <a:p>
                      <a:pPr marL="91440" marR="0" algn="l">
                        <a:spcBef>
                          <a:spcPts val="0"/>
                        </a:spcBef>
                        <a:spcAft>
                          <a:spcPts val="0"/>
                        </a:spcAft>
                      </a:pPr>
                      <a:r>
                        <a:rPr lang="en-US" sz="1400" dirty="0">
                          <a:effectLst/>
                        </a:rPr>
                        <a:t>5:45 -5:50 pm</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algn="l">
                        <a:spcBef>
                          <a:spcPts val="0"/>
                        </a:spcBef>
                        <a:spcAft>
                          <a:spcPts val="0"/>
                        </a:spcAft>
                      </a:pPr>
                      <a:r>
                        <a:rPr lang="en-US" sz="1400" dirty="0">
                          <a:effectLst/>
                        </a:rPr>
                        <a:t>Wrap up and next steps</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rPr>
                        <a:t>Paula</a:t>
                      </a:r>
                      <a:r>
                        <a:rPr lang="en-US" sz="1400" b="1" baseline="0" dirty="0">
                          <a:effectLst/>
                        </a:rPr>
                        <a:t> Thomson</a:t>
                      </a:r>
                      <a:r>
                        <a:rPr lang="en-US" sz="1400" baseline="0" dirty="0">
                          <a:effectLst/>
                        </a:rPr>
                        <a:t>, Central District Public Health Liaison, Maine CDC</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933262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81D3088F-A28F-49D7-B778-DEBCEA3F12C7}"/>
              </a:ext>
            </a:extLst>
          </p:cNvPr>
          <p:cNvGraphicFramePr>
            <a:graphicFrameLocks noGrp="1"/>
          </p:cNvGraphicFramePr>
          <p:nvPr>
            <p:extLst>
              <p:ext uri="{D42A27DB-BD31-4B8C-83A1-F6EECF244321}">
                <p14:modId xmlns:p14="http://schemas.microsoft.com/office/powerpoint/2010/main" val="179347263"/>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53684714-C8C1-459E-8F00-B14E49CD72D6}"/>
              </a:ext>
            </a:extLst>
          </p:cNvPr>
          <p:cNvGraphicFramePr>
            <a:graphicFrameLocks noGrp="1"/>
          </p:cNvGraphicFramePr>
          <p:nvPr>
            <p:extLst>
              <p:ext uri="{D42A27DB-BD31-4B8C-83A1-F6EECF244321}">
                <p14:modId xmlns:p14="http://schemas.microsoft.com/office/powerpoint/2010/main" val="1131451485"/>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4B697515-D2E5-4940-80AF-132D6ECB31E0}"/>
              </a:ext>
            </a:extLst>
          </p:cNvPr>
          <p:cNvGraphicFramePr>
            <a:graphicFrameLocks noGrp="1"/>
          </p:cNvGraphicFramePr>
          <p:nvPr>
            <p:extLst>
              <p:ext uri="{D42A27DB-BD31-4B8C-83A1-F6EECF244321}">
                <p14:modId xmlns:p14="http://schemas.microsoft.com/office/powerpoint/2010/main" val="2413602677"/>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3DD2A1B0-81B1-419F-A11C-DDDBACE28825}"/>
              </a:ext>
            </a:extLst>
          </p:cNvPr>
          <p:cNvGraphicFramePr>
            <a:graphicFrameLocks noGrp="1"/>
          </p:cNvGraphicFramePr>
          <p:nvPr>
            <p:extLst>
              <p:ext uri="{D42A27DB-BD31-4B8C-83A1-F6EECF244321}">
                <p14:modId xmlns:p14="http://schemas.microsoft.com/office/powerpoint/2010/main" val="2469693307"/>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E539FECE-E10F-4388-987F-C9A2C71A5D4C}"/>
              </a:ext>
            </a:extLst>
          </p:cNvPr>
          <p:cNvGraphicFramePr>
            <a:graphicFrameLocks noGrp="1"/>
          </p:cNvGraphicFramePr>
          <p:nvPr>
            <p:extLst>
              <p:ext uri="{D42A27DB-BD31-4B8C-83A1-F6EECF244321}">
                <p14:modId xmlns:p14="http://schemas.microsoft.com/office/powerpoint/2010/main" val="2905950248"/>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D8FC0C31-62D1-4D90-A6B3-5C4D694E3EF6}"/>
              </a:ext>
            </a:extLst>
          </p:cNvPr>
          <p:cNvGraphicFramePr>
            <a:graphicFrameLocks noGrp="1"/>
          </p:cNvGraphicFramePr>
          <p:nvPr>
            <p:extLst>
              <p:ext uri="{D42A27DB-BD31-4B8C-83A1-F6EECF244321}">
                <p14:modId xmlns:p14="http://schemas.microsoft.com/office/powerpoint/2010/main" val="2786861459"/>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14EE4D67-3D6E-4D25-9620-E5C61DC4F326}"/>
              </a:ext>
            </a:extLst>
          </p:cNvPr>
          <p:cNvGraphicFramePr>
            <a:graphicFrameLocks noGrp="1"/>
          </p:cNvGraphicFramePr>
          <p:nvPr>
            <p:extLst>
              <p:ext uri="{D42A27DB-BD31-4B8C-83A1-F6EECF244321}">
                <p14:modId xmlns:p14="http://schemas.microsoft.com/office/powerpoint/2010/main" val="3702251433"/>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C43281D7-B38C-4633-8D66-834BAACE9A33}"/>
              </a:ext>
            </a:extLst>
          </p:cNvPr>
          <p:cNvGraphicFramePr>
            <a:graphicFrameLocks noGrp="1"/>
          </p:cNvGraphicFramePr>
          <p:nvPr>
            <p:extLst>
              <p:ext uri="{D42A27DB-BD31-4B8C-83A1-F6EECF244321}">
                <p14:modId xmlns:p14="http://schemas.microsoft.com/office/powerpoint/2010/main" val="1525219562"/>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8F21847F-8747-4F7D-A299-186E5302C71C}"/>
              </a:ext>
            </a:extLst>
          </p:cNvPr>
          <p:cNvGraphicFramePr>
            <a:graphicFrameLocks noGrp="1"/>
          </p:cNvGraphicFramePr>
          <p:nvPr>
            <p:extLst>
              <p:ext uri="{D42A27DB-BD31-4B8C-83A1-F6EECF244321}">
                <p14:modId xmlns:p14="http://schemas.microsoft.com/office/powerpoint/2010/main" val="1121522911"/>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C43445C2-4C45-47F0-A2DE-FC233D3041D2}"/>
              </a:ext>
            </a:extLst>
          </p:cNvPr>
          <p:cNvGraphicFramePr>
            <a:graphicFrameLocks noGrp="1"/>
          </p:cNvGraphicFramePr>
          <p:nvPr>
            <p:extLst>
              <p:ext uri="{D42A27DB-BD31-4B8C-83A1-F6EECF244321}">
                <p14:modId xmlns:p14="http://schemas.microsoft.com/office/powerpoint/2010/main" val="1539217944"/>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D7E3C226-0798-4485-94B7-3AE0D7F595E6}"/>
              </a:ext>
            </a:extLst>
          </p:cNvPr>
          <p:cNvGraphicFramePr>
            <a:graphicFrameLocks noGrp="1"/>
          </p:cNvGraphicFramePr>
          <p:nvPr>
            <p:extLst>
              <p:ext uri="{D42A27DB-BD31-4B8C-83A1-F6EECF244321}">
                <p14:modId xmlns:p14="http://schemas.microsoft.com/office/powerpoint/2010/main" val="1593269816"/>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6" name="Chart 5">
            <a:extLst>
              <a:ext uri="{FF2B5EF4-FFF2-40B4-BE49-F238E27FC236}">
                <a16:creationId xmlns:a16="http://schemas.microsoft.com/office/drawing/2014/main" id="{FECC3FFD-485D-407F-B278-64BBC77ACD96}"/>
              </a:ext>
            </a:extLst>
          </p:cNvPr>
          <p:cNvGraphicFramePr>
            <a:graphicFrameLocks noGrp="1"/>
          </p:cNvGraphicFramePr>
          <p:nvPr>
            <p:extLst>
              <p:ext uri="{D42A27DB-BD31-4B8C-83A1-F6EECF244321}">
                <p14:modId xmlns:p14="http://schemas.microsoft.com/office/powerpoint/2010/main" val="1426043753"/>
              </p:ext>
            </p:extLst>
          </p:nvPr>
        </p:nvGraphicFramePr>
        <p:xfrm>
          <a:off x="549684" y="1604973"/>
          <a:ext cx="5029200" cy="4357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345388A-54C1-48BC-B6C4-960D8143E5BF}"/>
              </a:ext>
            </a:extLst>
          </p:cNvPr>
          <p:cNvGraphicFramePr>
            <a:graphicFrameLocks noGrp="1"/>
          </p:cNvGraphicFramePr>
          <p:nvPr>
            <p:extLst>
              <p:ext uri="{D42A27DB-BD31-4B8C-83A1-F6EECF244321}">
                <p14:modId xmlns:p14="http://schemas.microsoft.com/office/powerpoint/2010/main" val="946173471"/>
              </p:ext>
            </p:extLst>
          </p:nvPr>
        </p:nvGraphicFramePr>
        <p:xfrm>
          <a:off x="6764898" y="1604973"/>
          <a:ext cx="5029200" cy="4357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8787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02FB674F-13D0-4F3E-965B-CB84B3C81EA3}"/>
              </a:ext>
            </a:extLst>
          </p:cNvPr>
          <p:cNvGraphicFramePr>
            <a:graphicFrameLocks noGrp="1"/>
          </p:cNvGraphicFramePr>
          <p:nvPr>
            <p:extLst>
              <p:ext uri="{D42A27DB-BD31-4B8C-83A1-F6EECF244321}">
                <p14:modId xmlns:p14="http://schemas.microsoft.com/office/powerpoint/2010/main" val="912081896"/>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7CC5527B-920B-42FE-8ADC-CE4A9485A232}"/>
              </a:ext>
            </a:extLst>
          </p:cNvPr>
          <p:cNvGraphicFramePr>
            <a:graphicFrameLocks noGrp="1"/>
          </p:cNvGraphicFramePr>
          <p:nvPr>
            <p:extLst>
              <p:ext uri="{D42A27DB-BD31-4B8C-83A1-F6EECF244321}">
                <p14:modId xmlns:p14="http://schemas.microsoft.com/office/powerpoint/2010/main" val="3103198240"/>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dirty="0"/>
          </a:p>
        </p:txBody>
      </p:sp>
      <p:graphicFrame>
        <p:nvGraphicFramePr>
          <p:cNvPr id="6" name="Chart 5">
            <a:extLst>
              <a:ext uri="{FF2B5EF4-FFF2-40B4-BE49-F238E27FC236}">
                <a16:creationId xmlns:a16="http://schemas.microsoft.com/office/drawing/2014/main" id="{1BDB6FE1-ACF0-4964-982C-A2D3770BB62A}"/>
              </a:ext>
            </a:extLst>
          </p:cNvPr>
          <p:cNvGraphicFramePr>
            <a:graphicFrameLocks noGrp="1"/>
          </p:cNvGraphicFramePr>
          <p:nvPr>
            <p:extLst>
              <p:ext uri="{D42A27DB-BD31-4B8C-83A1-F6EECF244321}">
                <p14:modId xmlns:p14="http://schemas.microsoft.com/office/powerpoint/2010/main" val="637240548"/>
              </p:ext>
            </p:extLst>
          </p:nvPr>
        </p:nvGraphicFramePr>
        <p:xfrm>
          <a:off x="6324600" y="1508443"/>
          <a:ext cx="5029200" cy="4361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4BFD732-7DC6-448A-9DD0-E255EA6BE0DE}"/>
              </a:ext>
            </a:extLst>
          </p:cNvPr>
          <p:cNvGraphicFramePr>
            <a:graphicFrameLocks noGrp="1"/>
          </p:cNvGraphicFramePr>
          <p:nvPr>
            <p:extLst>
              <p:ext uri="{D42A27DB-BD31-4B8C-83A1-F6EECF244321}">
                <p14:modId xmlns:p14="http://schemas.microsoft.com/office/powerpoint/2010/main" val="2801817654"/>
              </p:ext>
            </p:extLst>
          </p:nvPr>
        </p:nvGraphicFramePr>
        <p:xfrm>
          <a:off x="675835" y="1640910"/>
          <a:ext cx="4935825" cy="42737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6149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a:xfrm>
            <a:off x="838200" y="196178"/>
            <a:ext cx="10515600" cy="1325563"/>
          </a:xfrm>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dirty="0"/>
          </a:p>
        </p:txBody>
      </p:sp>
      <p:graphicFrame>
        <p:nvGraphicFramePr>
          <p:cNvPr id="7" name="Chart 6">
            <a:extLst>
              <a:ext uri="{FF2B5EF4-FFF2-40B4-BE49-F238E27FC236}">
                <a16:creationId xmlns:a16="http://schemas.microsoft.com/office/drawing/2014/main" id="{CA0AE01E-55CE-48BD-A2BF-0FECAF4CC1C8}"/>
              </a:ext>
            </a:extLst>
          </p:cNvPr>
          <p:cNvGraphicFramePr>
            <a:graphicFrameLocks/>
          </p:cNvGraphicFramePr>
          <p:nvPr>
            <p:extLst>
              <p:ext uri="{D42A27DB-BD31-4B8C-83A1-F6EECF244321}">
                <p14:modId xmlns:p14="http://schemas.microsoft.com/office/powerpoint/2010/main" val="3058240471"/>
              </p:ext>
            </p:extLst>
          </p:nvPr>
        </p:nvGraphicFramePr>
        <p:xfrm>
          <a:off x="663039"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7C4E720-1C0D-4B78-86C7-693B51A72DB3}"/>
              </a:ext>
            </a:extLst>
          </p:cNvPr>
          <p:cNvGraphicFramePr>
            <a:graphicFrameLocks/>
          </p:cNvGraphicFramePr>
          <p:nvPr>
            <p:extLst>
              <p:ext uri="{D42A27DB-BD31-4B8C-83A1-F6EECF244321}">
                <p14:modId xmlns:p14="http://schemas.microsoft.com/office/powerpoint/2010/main" val="4261709604"/>
              </p:ext>
            </p:extLst>
          </p:nvPr>
        </p:nvGraphicFramePr>
        <p:xfrm>
          <a:off x="60960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1078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dirty="0"/>
          </a:p>
        </p:txBody>
      </p:sp>
      <p:graphicFrame>
        <p:nvGraphicFramePr>
          <p:cNvPr id="5" name="Chart 4">
            <a:extLst>
              <a:ext uri="{FF2B5EF4-FFF2-40B4-BE49-F238E27FC236}">
                <a16:creationId xmlns:a16="http://schemas.microsoft.com/office/drawing/2014/main" id="{FBB66A2E-ED8A-4C33-9330-F517C3FFA014}"/>
              </a:ext>
            </a:extLst>
          </p:cNvPr>
          <p:cNvGraphicFramePr>
            <a:graphicFrameLocks noGrp="1"/>
          </p:cNvGraphicFramePr>
          <p:nvPr>
            <p:extLst>
              <p:ext uri="{D42A27DB-BD31-4B8C-83A1-F6EECF244321}">
                <p14:modId xmlns:p14="http://schemas.microsoft.com/office/powerpoint/2010/main" val="2704284932"/>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46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dirty="0"/>
          </a:p>
        </p:txBody>
      </p:sp>
      <p:graphicFrame>
        <p:nvGraphicFramePr>
          <p:cNvPr id="5" name="Chart 4">
            <a:extLst>
              <a:ext uri="{FF2B5EF4-FFF2-40B4-BE49-F238E27FC236}">
                <a16:creationId xmlns:a16="http://schemas.microsoft.com/office/drawing/2014/main" id="{0255511F-D76A-4EE8-BCC1-F449D617599E}"/>
              </a:ext>
            </a:extLst>
          </p:cNvPr>
          <p:cNvGraphicFramePr>
            <a:graphicFrameLocks noGrp="1"/>
          </p:cNvGraphicFramePr>
          <p:nvPr>
            <p:extLst>
              <p:ext uri="{D42A27DB-BD31-4B8C-83A1-F6EECF244321}">
                <p14:modId xmlns:p14="http://schemas.microsoft.com/office/powerpoint/2010/main" val="641470736"/>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60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5" name="Chart 4">
            <a:extLst>
              <a:ext uri="{FF2B5EF4-FFF2-40B4-BE49-F238E27FC236}">
                <a16:creationId xmlns:a16="http://schemas.microsoft.com/office/drawing/2014/main" id="{DB1DE988-A3B9-4791-8011-F80ABCE7A4FB}"/>
              </a:ext>
            </a:extLst>
          </p:cNvPr>
          <p:cNvGraphicFramePr>
            <a:graphicFrameLocks noGrp="1"/>
          </p:cNvGraphicFramePr>
          <p:nvPr>
            <p:extLst>
              <p:ext uri="{D42A27DB-BD31-4B8C-83A1-F6EECF244321}">
                <p14:modId xmlns:p14="http://schemas.microsoft.com/office/powerpoint/2010/main" val="3122745573"/>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436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6" name="Chart 5">
            <a:extLst>
              <a:ext uri="{FF2B5EF4-FFF2-40B4-BE49-F238E27FC236}">
                <a16:creationId xmlns:a16="http://schemas.microsoft.com/office/drawing/2014/main" id="{50E60B07-F5C1-4877-BEA2-1EE407641D27}"/>
              </a:ext>
            </a:extLst>
          </p:cNvPr>
          <p:cNvGraphicFramePr>
            <a:graphicFrameLocks noGrp="1"/>
          </p:cNvGraphicFramePr>
          <p:nvPr>
            <p:extLst>
              <p:ext uri="{D42A27DB-BD31-4B8C-83A1-F6EECF244321}">
                <p14:modId xmlns:p14="http://schemas.microsoft.com/office/powerpoint/2010/main" val="1154918810"/>
              </p:ext>
            </p:extLst>
          </p:nvPr>
        </p:nvGraphicFramePr>
        <p:xfrm>
          <a:off x="6714793" y="1508443"/>
          <a:ext cx="5029200" cy="4699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FB1BC67-6705-4A6E-AADC-D2F43FD138CA}"/>
              </a:ext>
            </a:extLst>
          </p:cNvPr>
          <p:cNvGraphicFramePr>
            <a:graphicFrameLocks noGrp="1"/>
          </p:cNvGraphicFramePr>
          <p:nvPr>
            <p:extLst>
              <p:ext uri="{D42A27DB-BD31-4B8C-83A1-F6EECF244321}">
                <p14:modId xmlns:p14="http://schemas.microsoft.com/office/powerpoint/2010/main" val="423645843"/>
              </p:ext>
            </p:extLst>
          </p:nvPr>
        </p:nvGraphicFramePr>
        <p:xfrm>
          <a:off x="838200" y="1508443"/>
          <a:ext cx="5029200" cy="42795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065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5</a:t>
            </a:fld>
            <a:endParaRPr lang="en-US" dirty="0"/>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50</a:t>
            </a:fld>
            <a:endParaRPr lang="en-US" dirty="0"/>
          </a:p>
        </p:txBody>
      </p:sp>
    </p:spTree>
    <p:extLst>
      <p:ext uri="{BB962C8B-B14F-4D97-AF65-F5344CB8AC3E}">
        <p14:creationId xmlns:p14="http://schemas.microsoft.com/office/powerpoint/2010/main" val="2833682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dirty="0"/>
          </a:p>
        </p:txBody>
      </p:sp>
    </p:spTree>
    <p:extLst>
      <p:ext uri="{BB962C8B-B14F-4D97-AF65-F5344CB8AC3E}">
        <p14:creationId xmlns:p14="http://schemas.microsoft.com/office/powerpoint/2010/main" val="3996175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please contact:</a:t>
            </a:r>
          </a:p>
        </p:txBody>
      </p:sp>
      <p:sp>
        <p:nvSpPr>
          <p:cNvPr id="3" name="Content Placeholder 2"/>
          <p:cNvSpPr>
            <a:spLocks noGrp="1"/>
          </p:cNvSpPr>
          <p:nvPr>
            <p:ph idx="1"/>
          </p:nvPr>
        </p:nvSpPr>
        <p:spPr/>
        <p:txBody>
          <a:bodyPr>
            <a:normAutofit fontScale="92500" lnSpcReduction="10000"/>
          </a:bodyPr>
          <a:lstStyle/>
          <a:p>
            <a:r>
              <a:rPr lang="en-US" dirty="0"/>
              <a:t>Paula Thomson, Central District Public Health Liaison, Maine CDC: </a:t>
            </a:r>
            <a:r>
              <a:rPr lang="en-US" dirty="0">
                <a:hlinkClick r:id="rId2"/>
              </a:rPr>
              <a:t>paula.thomson@maine.gov</a:t>
            </a:r>
            <a:endParaRPr lang="en-US" dirty="0"/>
          </a:p>
          <a:p>
            <a:pPr marL="0" indent="0">
              <a:buNone/>
            </a:pPr>
            <a:endParaRPr lang="en-US" dirty="0"/>
          </a:p>
          <a:p>
            <a:r>
              <a:rPr lang="en-US" dirty="0"/>
              <a:t>Sherry Tardy, Community Health Director, Northern Light Sebasticook Valley Hospital: </a:t>
            </a:r>
            <a:r>
              <a:rPr lang="en-US" dirty="0">
                <a:hlinkClick r:id="rId3"/>
              </a:rPr>
              <a:t>stardy@northernlight.org</a:t>
            </a:r>
            <a:endParaRPr lang="en-US" dirty="0"/>
          </a:p>
          <a:p>
            <a:endParaRPr lang="en-US" dirty="0"/>
          </a:p>
          <a:p>
            <a:r>
              <a:rPr lang="en-US" dirty="0"/>
              <a:t>Matt L’Italien, Project Director, Somerset Public Health: </a:t>
            </a:r>
            <a:r>
              <a:rPr lang="en-US" dirty="0">
                <a:hlinkClick r:id="rId4"/>
              </a:rPr>
              <a:t>mlitalien@rfgh.net</a:t>
            </a:r>
            <a:endParaRPr lang="en-US" dirty="0"/>
          </a:p>
          <a:p>
            <a:endParaRPr lang="en-US" dirty="0"/>
          </a:p>
          <a:p>
            <a:r>
              <a:rPr lang="en-US" dirty="0"/>
              <a:t>Jo Morrissey, Maine Shared CHNA, </a:t>
            </a:r>
            <a:r>
              <a:rPr lang="en-US" dirty="0">
                <a:hlinkClick r:id="rId5"/>
              </a:rPr>
              <a:t>info@mainechna.org</a:t>
            </a:r>
            <a:r>
              <a:rPr lang="en-US" dirty="0"/>
              <a:t> </a:t>
            </a:r>
            <a:r>
              <a:rPr lang="en-US" dirty="0">
                <a:hlinkClick r:id="rId6"/>
              </a:rPr>
              <a:t>www.mainechna.org</a:t>
            </a:r>
            <a:r>
              <a:rPr lang="en-US" dirty="0"/>
              <a:t>  </a:t>
            </a:r>
          </a:p>
          <a:p>
            <a:pPr marL="0" indent="0">
              <a:buNone/>
            </a:pPr>
            <a:endParaRPr lang="en-US" dirty="0"/>
          </a:p>
        </p:txBody>
      </p:sp>
    </p:spTree>
    <p:extLst>
      <p:ext uri="{BB962C8B-B14F-4D97-AF65-F5344CB8AC3E}">
        <p14:creationId xmlns:p14="http://schemas.microsoft.com/office/powerpoint/2010/main" val="2469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6</a:t>
            </a:fld>
            <a:endParaRPr lang="en-US" dirty="0"/>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a:bodyPr>
          <a:lstStyle/>
          <a:p>
            <a:r>
              <a:rPr lang="en-US" dirty="0"/>
              <a:t>Previous Health Improvement Efforts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9</a:t>
            </a:fld>
            <a:endParaRPr lang="en-US"/>
          </a:p>
        </p:txBody>
      </p:sp>
    </p:spTree>
    <p:extLst>
      <p:ext uri="{BB962C8B-B14F-4D97-AF65-F5344CB8AC3E}">
        <p14:creationId xmlns:p14="http://schemas.microsoft.com/office/powerpoint/2010/main" val="4201362914"/>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1385</TotalTime>
  <Words>6697</Words>
  <Application>Microsoft Office PowerPoint</Application>
  <PresentationFormat>Widescreen</PresentationFormat>
  <Paragraphs>715</Paragraphs>
  <Slides>52</Slides>
  <Notes>47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Arial Black</vt:lpstr>
      <vt:lpstr>Arial Narrow</vt:lpstr>
      <vt:lpstr>Calibri</vt:lpstr>
      <vt:lpstr>HelveticaNeueLT Std</vt:lpstr>
      <vt:lpstr>HelveticaNeueLT Std Lt</vt:lpstr>
      <vt:lpstr>HelveticaNeueLT Std Med</vt:lpstr>
      <vt:lpstr>Roboto</vt:lpstr>
      <vt:lpstr>Times New Roman</vt:lpstr>
      <vt:lpstr>Wingdings</vt:lpstr>
      <vt:lpstr>Wingdings 2</vt:lpstr>
      <vt:lpstr>Office Theme</vt:lpstr>
      <vt:lpstr>Maine Shared Community Health Needs Assessment Somerset County </vt:lpstr>
      <vt:lpstr>PowerPoint Presentation</vt:lpstr>
      <vt:lpstr>Forum Agenda</vt:lpstr>
      <vt:lpstr>PowerPoint Presentation</vt:lpstr>
      <vt:lpstr>Matching Interests</vt:lpstr>
      <vt:lpstr>The Evolution of an Idea…</vt:lpstr>
      <vt:lpstr>Inputs and Outcomes</vt:lpstr>
      <vt:lpstr>Leadership remarks</vt:lpstr>
      <vt:lpstr>Previous Health Improvement Efforts</vt:lpstr>
      <vt:lpstr>PowerPoint Presentation</vt:lpstr>
      <vt:lpstr>Successes and Outcomes</vt:lpstr>
      <vt:lpstr>Pandemic Acknowledgement and Thanks</vt:lpstr>
      <vt:lpstr>Thank you to Local Planning Committee!</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Wrap up and Next Steps</vt:lpstr>
      <vt:lpstr>For more information,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72</cp:revision>
  <dcterms:created xsi:type="dcterms:W3CDTF">2021-07-27T22:49:15Z</dcterms:created>
  <dcterms:modified xsi:type="dcterms:W3CDTF">2021-11-12T16:31:19Z</dcterms:modified>
</cp:coreProperties>
</file>